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 id="2147483700" r:id="rId5"/>
  </p:sldMasterIdLst>
  <p:notesMasterIdLst>
    <p:notesMasterId r:id="rId44"/>
  </p:notesMasterIdLst>
  <p:sldIdLst>
    <p:sldId id="256" r:id="rId6"/>
    <p:sldId id="257" r:id="rId7"/>
    <p:sldId id="271" r:id="rId8"/>
    <p:sldId id="261" r:id="rId9"/>
    <p:sldId id="262" r:id="rId10"/>
    <p:sldId id="263" r:id="rId11"/>
    <p:sldId id="264" r:id="rId12"/>
    <p:sldId id="258" r:id="rId13"/>
    <p:sldId id="266" r:id="rId14"/>
    <p:sldId id="267" r:id="rId15"/>
    <p:sldId id="268" r:id="rId16"/>
    <p:sldId id="269"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8" r:id="rId31"/>
    <p:sldId id="289" r:id="rId32"/>
    <p:sldId id="284" r:id="rId33"/>
    <p:sldId id="285" r:id="rId34"/>
    <p:sldId id="286" r:id="rId35"/>
    <p:sldId id="287" r:id="rId36"/>
    <p:sldId id="290" r:id="rId37"/>
    <p:sldId id="291" r:id="rId38"/>
    <p:sldId id="292" r:id="rId39"/>
    <p:sldId id="293" r:id="rId40"/>
    <p:sldId id="259" r:id="rId41"/>
    <p:sldId id="265" r:id="rId42"/>
    <p:sldId id="260" r:id="rId43"/>
  </p:sldIdLst>
  <p:sldSz cx="9902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3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AD5F43-713E-41A4-B358-318010D0EB2D}" type="doc">
      <dgm:prSet loTypeId="urn:microsoft.com/office/officeart/2005/8/layout/vList2" loCatId="convert" qsTypeId="urn:microsoft.com/office/officeart/2005/8/quickstyle/simple1" qsCatId="simple" csTypeId="urn:microsoft.com/office/officeart/2005/8/colors/accent5_2" csCatId="accent5" phldr="1"/>
      <dgm:spPr/>
      <dgm:t>
        <a:bodyPr/>
        <a:lstStyle/>
        <a:p>
          <a:endParaRPr lang="en-US"/>
        </a:p>
      </dgm:t>
    </dgm:pt>
    <dgm:pt modelId="{E1CBCD3F-55F3-44C7-A026-310924FC967F}">
      <dgm:prSet phldrT="[Text]" phldr="0"/>
      <dgm:spPr/>
      <dgm:t>
        <a:bodyPr/>
        <a:lstStyle/>
        <a:p>
          <a:r>
            <a:rPr lang="en-US" dirty="0"/>
            <a:t>Team</a:t>
          </a:r>
        </a:p>
      </dgm:t>
    </dgm:pt>
    <dgm:pt modelId="{A9452FE1-B4DE-49FF-80FB-8CA4E4971870}" type="parTrans" cxnId="{14EB8F83-369F-46E4-83F8-3A2F5A182117}">
      <dgm:prSet/>
      <dgm:spPr/>
      <dgm:t>
        <a:bodyPr/>
        <a:lstStyle/>
        <a:p>
          <a:endParaRPr lang="en-US"/>
        </a:p>
      </dgm:t>
    </dgm:pt>
    <dgm:pt modelId="{5388219F-5393-4F89-927D-3A0654549161}" type="sibTrans" cxnId="{14EB8F83-369F-46E4-83F8-3A2F5A182117}">
      <dgm:prSet/>
      <dgm:spPr/>
      <dgm:t>
        <a:bodyPr/>
        <a:lstStyle/>
        <a:p>
          <a:endParaRPr lang="en-US"/>
        </a:p>
      </dgm:t>
    </dgm:pt>
    <dgm:pt modelId="{8F79200C-4FFE-4D5A-8620-DCA23AFBAE06}">
      <dgm:prSet phldrT="[Text]" phldr="0"/>
      <dgm:spPr/>
      <dgm:t>
        <a:bodyPr/>
        <a:lstStyle/>
        <a:p>
          <a:r>
            <a:rPr lang="en-US" dirty="0"/>
            <a:t>About</a:t>
          </a:r>
        </a:p>
      </dgm:t>
    </dgm:pt>
    <dgm:pt modelId="{EB4CE730-ED9A-41BD-B223-85B7758C5C1E}" type="parTrans" cxnId="{DA388A5B-7819-4685-B298-EF5A53D7937D}">
      <dgm:prSet/>
      <dgm:spPr/>
      <dgm:t>
        <a:bodyPr/>
        <a:lstStyle/>
        <a:p>
          <a:endParaRPr lang="en-US"/>
        </a:p>
      </dgm:t>
    </dgm:pt>
    <dgm:pt modelId="{A3F859B5-69E1-4270-870F-E85EA53692B4}" type="sibTrans" cxnId="{DA388A5B-7819-4685-B298-EF5A53D7937D}">
      <dgm:prSet/>
      <dgm:spPr/>
      <dgm:t>
        <a:bodyPr/>
        <a:lstStyle/>
        <a:p>
          <a:endParaRPr lang="en-US"/>
        </a:p>
      </dgm:t>
    </dgm:pt>
    <dgm:pt modelId="{7557122E-1871-4E4A-A1AE-C306F3650C81}">
      <dgm:prSet phldrT="[Text]" phldr="0"/>
      <dgm:spPr/>
      <dgm:t>
        <a:bodyPr/>
        <a:lstStyle/>
        <a:p>
          <a:r>
            <a:rPr lang="en-US" dirty="0"/>
            <a:t>Content</a:t>
          </a:r>
        </a:p>
      </dgm:t>
    </dgm:pt>
    <dgm:pt modelId="{1CA4228E-45D7-4762-B6A4-9F07CAD75901}" type="parTrans" cxnId="{9AB6398A-BCDC-48BE-AD1D-CEFDDD231DDE}">
      <dgm:prSet/>
      <dgm:spPr/>
      <dgm:t>
        <a:bodyPr/>
        <a:lstStyle/>
        <a:p>
          <a:endParaRPr lang="en-US"/>
        </a:p>
      </dgm:t>
    </dgm:pt>
    <dgm:pt modelId="{1EF029E3-9E71-4167-83A1-565BDD92DCCB}" type="sibTrans" cxnId="{9AB6398A-BCDC-48BE-AD1D-CEFDDD231DDE}">
      <dgm:prSet/>
      <dgm:spPr/>
      <dgm:t>
        <a:bodyPr/>
        <a:lstStyle/>
        <a:p>
          <a:endParaRPr lang="en-US"/>
        </a:p>
      </dgm:t>
    </dgm:pt>
    <dgm:pt modelId="{35CC23C2-EEB0-4BD0-B5AD-17E7C039FAAF}">
      <dgm:prSet phldrT="[Text]" phldr="0"/>
      <dgm:spPr/>
      <dgm:t>
        <a:bodyPr/>
        <a:lstStyle/>
        <a:p>
          <a:r>
            <a:rPr lang="en-US" b="0" i="0" dirty="0">
              <a:effectLst/>
              <a:latin typeface="Helvetica Neue"/>
            </a:rPr>
            <a:t>DEA</a:t>
          </a:r>
        </a:p>
      </dgm:t>
    </dgm:pt>
    <dgm:pt modelId="{14DD42ED-8082-4335-822D-E194F55EB54C}" type="parTrans" cxnId="{34BC47B6-CFCE-4D33-8201-DF9675219E9F}">
      <dgm:prSet/>
      <dgm:spPr/>
      <dgm:t>
        <a:bodyPr/>
        <a:lstStyle/>
        <a:p>
          <a:endParaRPr lang="en-US"/>
        </a:p>
      </dgm:t>
    </dgm:pt>
    <dgm:pt modelId="{DB1C038F-A7CD-4BDF-93A6-C40B97EBE0B3}" type="sibTrans" cxnId="{34BC47B6-CFCE-4D33-8201-DF9675219E9F}">
      <dgm:prSet/>
      <dgm:spPr/>
      <dgm:t>
        <a:bodyPr/>
        <a:lstStyle/>
        <a:p>
          <a:endParaRPr lang="en-US"/>
        </a:p>
      </dgm:t>
    </dgm:pt>
    <dgm:pt modelId="{2F47261A-CE3B-4339-9592-379DC5FD6909}">
      <dgm:prSet phldrT="[Text]" phldr="0"/>
      <dgm:spPr/>
      <dgm:t>
        <a:bodyPr/>
        <a:lstStyle/>
        <a:p>
          <a:pPr marR="0" eaLnBrk="1" fontAlgn="auto" latinLnBrk="0" hangingPunct="1">
            <a:buClrTx/>
            <a:buSzTx/>
            <a:buFontTx/>
            <a:buNone/>
            <a:tabLst/>
            <a:defRPr/>
          </a:pPr>
          <a:r>
            <a:rPr lang="en-US" b="0" i="0" dirty="0">
              <a:effectLst/>
              <a:latin typeface="Helvetica Neue"/>
            </a:rPr>
            <a:t>Analyze by describing data</a:t>
          </a:r>
          <a:endParaRPr lang="en-US" b="0" dirty="0"/>
        </a:p>
      </dgm:t>
    </dgm:pt>
    <dgm:pt modelId="{768121E6-B487-43E6-A4AE-1C39B9218E6F}" type="parTrans" cxnId="{3F07FE13-BE00-458E-8936-25974F6AE7CA}">
      <dgm:prSet/>
      <dgm:spPr/>
      <dgm:t>
        <a:bodyPr/>
        <a:lstStyle/>
        <a:p>
          <a:endParaRPr lang="en-US"/>
        </a:p>
      </dgm:t>
    </dgm:pt>
    <dgm:pt modelId="{0594DC64-4563-4099-B2A8-291B2EA441BD}" type="sibTrans" cxnId="{3F07FE13-BE00-458E-8936-25974F6AE7CA}">
      <dgm:prSet/>
      <dgm:spPr/>
      <dgm:t>
        <a:bodyPr/>
        <a:lstStyle/>
        <a:p>
          <a:endParaRPr lang="en-US"/>
        </a:p>
      </dgm:t>
    </dgm:pt>
    <dgm:pt modelId="{FAC0CFB5-F79D-4CA8-BFFC-76C5CC0420F8}">
      <dgm:prSet phldrT="[Text]" phldr="0"/>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i="0" dirty="0">
              <a:effectLst/>
              <a:latin typeface="Helvetica Neue"/>
            </a:rPr>
            <a:t>Modeling</a:t>
          </a:r>
        </a:p>
      </dgm:t>
    </dgm:pt>
    <dgm:pt modelId="{8E9E9511-A2D3-447B-8C77-F335AE0C11D4}" type="parTrans" cxnId="{9B398800-86DC-4F46-9B87-DFD699382433}">
      <dgm:prSet/>
      <dgm:spPr/>
      <dgm:t>
        <a:bodyPr/>
        <a:lstStyle/>
        <a:p>
          <a:endParaRPr lang="en-US"/>
        </a:p>
      </dgm:t>
    </dgm:pt>
    <dgm:pt modelId="{EB3ED8F9-0B07-46D3-AA60-5D4EF2448409}" type="sibTrans" cxnId="{9B398800-86DC-4F46-9B87-DFD699382433}">
      <dgm:prSet/>
      <dgm:spPr/>
      <dgm:t>
        <a:bodyPr/>
        <a:lstStyle/>
        <a:p>
          <a:endParaRPr lang="en-US"/>
        </a:p>
      </dgm:t>
    </dgm:pt>
    <dgm:pt modelId="{FFA25A42-4742-4643-AA76-8B40B5D30122}">
      <dgm:prSet phldrT="[Text]" phldr="0"/>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i="0">
              <a:effectLst/>
              <a:latin typeface="Helvetica Neue"/>
            </a:rPr>
            <a:t>Conclusion</a:t>
          </a:r>
          <a:endParaRPr lang="en-US" b="0" i="0" dirty="0">
            <a:effectLst/>
            <a:latin typeface="Helvetica Neue"/>
          </a:endParaRPr>
        </a:p>
      </dgm:t>
    </dgm:pt>
    <dgm:pt modelId="{9D33330B-75BC-47EE-BC28-F7F2A1003438}" type="parTrans" cxnId="{73270FC2-D0FB-40B8-90A7-276DEFE6EBE0}">
      <dgm:prSet/>
      <dgm:spPr/>
      <dgm:t>
        <a:bodyPr/>
        <a:lstStyle/>
        <a:p>
          <a:endParaRPr lang="en-US"/>
        </a:p>
      </dgm:t>
    </dgm:pt>
    <dgm:pt modelId="{B2D99AA6-BB63-42C3-A817-0238D65E1F56}" type="sibTrans" cxnId="{73270FC2-D0FB-40B8-90A7-276DEFE6EBE0}">
      <dgm:prSet/>
      <dgm:spPr/>
      <dgm:t>
        <a:bodyPr/>
        <a:lstStyle/>
        <a:p>
          <a:endParaRPr lang="en-US"/>
        </a:p>
      </dgm:t>
    </dgm:pt>
    <dgm:pt modelId="{BE579735-8439-40C1-BFAF-2E68A4B092A4}" type="pres">
      <dgm:prSet presAssocID="{71AD5F43-713E-41A4-B358-318010D0EB2D}" presName="linear" presStyleCnt="0">
        <dgm:presLayoutVars>
          <dgm:animLvl val="lvl"/>
          <dgm:resizeHandles val="exact"/>
        </dgm:presLayoutVars>
      </dgm:prSet>
      <dgm:spPr/>
    </dgm:pt>
    <dgm:pt modelId="{5661A0D2-9FF6-41D5-B653-4ECFE4618233}" type="pres">
      <dgm:prSet presAssocID="{E1CBCD3F-55F3-44C7-A026-310924FC967F}" presName="parentText" presStyleLbl="node1" presStyleIdx="0" presStyleCnt="7">
        <dgm:presLayoutVars>
          <dgm:chMax val="0"/>
          <dgm:bulletEnabled val="1"/>
        </dgm:presLayoutVars>
      </dgm:prSet>
      <dgm:spPr/>
    </dgm:pt>
    <dgm:pt modelId="{8AB694EF-A7D7-4E97-9B5F-58730D314AF9}" type="pres">
      <dgm:prSet presAssocID="{5388219F-5393-4F89-927D-3A0654549161}" presName="spacer" presStyleCnt="0"/>
      <dgm:spPr/>
    </dgm:pt>
    <dgm:pt modelId="{D9CA1B52-C246-4FD0-BE46-44A68A35E909}" type="pres">
      <dgm:prSet presAssocID="{8F79200C-4FFE-4D5A-8620-DCA23AFBAE06}" presName="parentText" presStyleLbl="node1" presStyleIdx="1" presStyleCnt="7">
        <dgm:presLayoutVars>
          <dgm:chMax val="0"/>
          <dgm:bulletEnabled val="1"/>
        </dgm:presLayoutVars>
      </dgm:prSet>
      <dgm:spPr/>
    </dgm:pt>
    <dgm:pt modelId="{6E982AEE-58D2-4E75-82EC-16C323799CC7}" type="pres">
      <dgm:prSet presAssocID="{A3F859B5-69E1-4270-870F-E85EA53692B4}" presName="spacer" presStyleCnt="0"/>
      <dgm:spPr/>
    </dgm:pt>
    <dgm:pt modelId="{AD667544-EEAB-47A5-BBC4-0C627F848802}" type="pres">
      <dgm:prSet presAssocID="{7557122E-1871-4E4A-A1AE-C306F3650C81}" presName="parentText" presStyleLbl="node1" presStyleIdx="2" presStyleCnt="7">
        <dgm:presLayoutVars>
          <dgm:chMax val="0"/>
          <dgm:bulletEnabled val="1"/>
        </dgm:presLayoutVars>
      </dgm:prSet>
      <dgm:spPr/>
    </dgm:pt>
    <dgm:pt modelId="{D9F08789-00C6-4CDC-BF1D-FBE0AFE51CE9}" type="pres">
      <dgm:prSet presAssocID="{1EF029E3-9E71-4167-83A1-565BDD92DCCB}" presName="spacer" presStyleCnt="0"/>
      <dgm:spPr/>
    </dgm:pt>
    <dgm:pt modelId="{477566E7-51C1-4D2D-8C86-9CF15B4ED187}" type="pres">
      <dgm:prSet presAssocID="{2F47261A-CE3B-4339-9592-379DC5FD6909}" presName="parentText" presStyleLbl="node1" presStyleIdx="3" presStyleCnt="7">
        <dgm:presLayoutVars>
          <dgm:chMax val="0"/>
          <dgm:bulletEnabled val="1"/>
        </dgm:presLayoutVars>
      </dgm:prSet>
      <dgm:spPr/>
    </dgm:pt>
    <dgm:pt modelId="{D486A35B-AAB2-4D77-AEDB-D780AEC27D54}" type="pres">
      <dgm:prSet presAssocID="{0594DC64-4563-4099-B2A8-291B2EA441BD}" presName="spacer" presStyleCnt="0"/>
      <dgm:spPr/>
    </dgm:pt>
    <dgm:pt modelId="{A4C42B9F-BEE0-44E2-A7DB-F83819B29AF0}" type="pres">
      <dgm:prSet presAssocID="{35CC23C2-EEB0-4BD0-B5AD-17E7C039FAAF}" presName="parentText" presStyleLbl="node1" presStyleIdx="4" presStyleCnt="7">
        <dgm:presLayoutVars>
          <dgm:chMax val="0"/>
          <dgm:bulletEnabled val="1"/>
        </dgm:presLayoutVars>
      </dgm:prSet>
      <dgm:spPr/>
    </dgm:pt>
    <dgm:pt modelId="{8ABEB206-8294-44AE-8E20-FDDBE4CAEC98}" type="pres">
      <dgm:prSet presAssocID="{DB1C038F-A7CD-4BDF-93A6-C40B97EBE0B3}" presName="spacer" presStyleCnt="0"/>
      <dgm:spPr/>
    </dgm:pt>
    <dgm:pt modelId="{5F5EFA03-BA71-469F-8C9E-E5720CF39E44}" type="pres">
      <dgm:prSet presAssocID="{FFA25A42-4742-4643-AA76-8B40B5D30122}" presName="parentText" presStyleLbl="node1" presStyleIdx="5" presStyleCnt="7">
        <dgm:presLayoutVars>
          <dgm:chMax val="0"/>
          <dgm:bulletEnabled val="1"/>
        </dgm:presLayoutVars>
      </dgm:prSet>
      <dgm:spPr/>
    </dgm:pt>
    <dgm:pt modelId="{AC6796F0-4D1F-4C22-BB5E-40390ACB74DD}" type="pres">
      <dgm:prSet presAssocID="{B2D99AA6-BB63-42C3-A817-0238D65E1F56}" presName="spacer" presStyleCnt="0"/>
      <dgm:spPr/>
    </dgm:pt>
    <dgm:pt modelId="{F0AEFB7F-A56E-4675-A6BB-4B967F657A6F}" type="pres">
      <dgm:prSet presAssocID="{FAC0CFB5-F79D-4CA8-BFFC-76C5CC0420F8}" presName="parentText" presStyleLbl="node1" presStyleIdx="6" presStyleCnt="7">
        <dgm:presLayoutVars>
          <dgm:chMax val="0"/>
          <dgm:bulletEnabled val="1"/>
        </dgm:presLayoutVars>
      </dgm:prSet>
      <dgm:spPr/>
    </dgm:pt>
  </dgm:ptLst>
  <dgm:cxnLst>
    <dgm:cxn modelId="{9B398800-86DC-4F46-9B87-DFD699382433}" srcId="{71AD5F43-713E-41A4-B358-318010D0EB2D}" destId="{FAC0CFB5-F79D-4CA8-BFFC-76C5CC0420F8}" srcOrd="6" destOrd="0" parTransId="{8E9E9511-A2D3-447B-8C77-F335AE0C11D4}" sibTransId="{EB3ED8F9-0B07-46D3-AA60-5D4EF2448409}"/>
    <dgm:cxn modelId="{B1909108-E15E-4D68-8F8F-38D3FB227565}" type="presOf" srcId="{2F47261A-CE3B-4339-9592-379DC5FD6909}" destId="{477566E7-51C1-4D2D-8C86-9CF15B4ED187}" srcOrd="0" destOrd="0" presId="urn:microsoft.com/office/officeart/2005/8/layout/vList2"/>
    <dgm:cxn modelId="{3F07FE13-BE00-458E-8936-25974F6AE7CA}" srcId="{71AD5F43-713E-41A4-B358-318010D0EB2D}" destId="{2F47261A-CE3B-4339-9592-379DC5FD6909}" srcOrd="3" destOrd="0" parTransId="{768121E6-B487-43E6-A4AE-1C39B9218E6F}" sibTransId="{0594DC64-4563-4099-B2A8-291B2EA441BD}"/>
    <dgm:cxn modelId="{88EB971B-1C72-441C-9D85-2900961BE55E}" type="presOf" srcId="{35CC23C2-EEB0-4BD0-B5AD-17E7C039FAAF}" destId="{A4C42B9F-BEE0-44E2-A7DB-F83819B29AF0}" srcOrd="0" destOrd="0" presId="urn:microsoft.com/office/officeart/2005/8/layout/vList2"/>
    <dgm:cxn modelId="{377EAD3F-8423-4D4F-AF3F-423E62704059}" type="presOf" srcId="{7557122E-1871-4E4A-A1AE-C306F3650C81}" destId="{AD667544-EEAB-47A5-BBC4-0C627F848802}" srcOrd="0" destOrd="0" presId="urn:microsoft.com/office/officeart/2005/8/layout/vList2"/>
    <dgm:cxn modelId="{DA388A5B-7819-4685-B298-EF5A53D7937D}" srcId="{71AD5F43-713E-41A4-B358-318010D0EB2D}" destId="{8F79200C-4FFE-4D5A-8620-DCA23AFBAE06}" srcOrd="1" destOrd="0" parTransId="{EB4CE730-ED9A-41BD-B223-85B7758C5C1E}" sibTransId="{A3F859B5-69E1-4270-870F-E85EA53692B4}"/>
    <dgm:cxn modelId="{14EB8F83-369F-46E4-83F8-3A2F5A182117}" srcId="{71AD5F43-713E-41A4-B358-318010D0EB2D}" destId="{E1CBCD3F-55F3-44C7-A026-310924FC967F}" srcOrd="0" destOrd="0" parTransId="{A9452FE1-B4DE-49FF-80FB-8CA4E4971870}" sibTransId="{5388219F-5393-4F89-927D-3A0654549161}"/>
    <dgm:cxn modelId="{9AB6398A-BCDC-48BE-AD1D-CEFDDD231DDE}" srcId="{71AD5F43-713E-41A4-B358-318010D0EB2D}" destId="{7557122E-1871-4E4A-A1AE-C306F3650C81}" srcOrd="2" destOrd="0" parTransId="{1CA4228E-45D7-4762-B6A4-9F07CAD75901}" sibTransId="{1EF029E3-9E71-4167-83A1-565BDD92DCCB}"/>
    <dgm:cxn modelId="{7D1EE492-375B-474D-A8FD-7955C366C7B1}" type="presOf" srcId="{8F79200C-4FFE-4D5A-8620-DCA23AFBAE06}" destId="{D9CA1B52-C246-4FD0-BE46-44A68A35E909}" srcOrd="0" destOrd="0" presId="urn:microsoft.com/office/officeart/2005/8/layout/vList2"/>
    <dgm:cxn modelId="{4025CF9D-92B7-49A3-B598-2C320C3E1997}" type="presOf" srcId="{E1CBCD3F-55F3-44C7-A026-310924FC967F}" destId="{5661A0D2-9FF6-41D5-B653-4ECFE4618233}" srcOrd="0" destOrd="0" presId="urn:microsoft.com/office/officeart/2005/8/layout/vList2"/>
    <dgm:cxn modelId="{34BC47B6-CFCE-4D33-8201-DF9675219E9F}" srcId="{71AD5F43-713E-41A4-B358-318010D0EB2D}" destId="{35CC23C2-EEB0-4BD0-B5AD-17E7C039FAAF}" srcOrd="4" destOrd="0" parTransId="{14DD42ED-8082-4335-822D-E194F55EB54C}" sibTransId="{DB1C038F-A7CD-4BDF-93A6-C40B97EBE0B3}"/>
    <dgm:cxn modelId="{64647CBF-47A7-4BB8-B4B8-2DB17F88B31A}" type="presOf" srcId="{71AD5F43-713E-41A4-B358-318010D0EB2D}" destId="{BE579735-8439-40C1-BFAF-2E68A4B092A4}" srcOrd="0" destOrd="0" presId="urn:microsoft.com/office/officeart/2005/8/layout/vList2"/>
    <dgm:cxn modelId="{73270FC2-D0FB-40B8-90A7-276DEFE6EBE0}" srcId="{71AD5F43-713E-41A4-B358-318010D0EB2D}" destId="{FFA25A42-4742-4643-AA76-8B40B5D30122}" srcOrd="5" destOrd="0" parTransId="{9D33330B-75BC-47EE-BC28-F7F2A1003438}" sibTransId="{B2D99AA6-BB63-42C3-A817-0238D65E1F56}"/>
    <dgm:cxn modelId="{6F8DD7D4-3AC8-4FFE-8359-7FD2D2DA9692}" type="presOf" srcId="{FFA25A42-4742-4643-AA76-8B40B5D30122}" destId="{5F5EFA03-BA71-469F-8C9E-E5720CF39E44}" srcOrd="0" destOrd="0" presId="urn:microsoft.com/office/officeart/2005/8/layout/vList2"/>
    <dgm:cxn modelId="{0F7B21F7-7C19-427D-84D8-41CA5F456C54}" type="presOf" srcId="{FAC0CFB5-F79D-4CA8-BFFC-76C5CC0420F8}" destId="{F0AEFB7F-A56E-4675-A6BB-4B967F657A6F}" srcOrd="0" destOrd="0" presId="urn:microsoft.com/office/officeart/2005/8/layout/vList2"/>
    <dgm:cxn modelId="{D8080C22-B741-46B2-9DA8-52EF1820E38B}" type="presParOf" srcId="{BE579735-8439-40C1-BFAF-2E68A4B092A4}" destId="{5661A0D2-9FF6-41D5-B653-4ECFE4618233}" srcOrd="0" destOrd="0" presId="urn:microsoft.com/office/officeart/2005/8/layout/vList2"/>
    <dgm:cxn modelId="{15B35EF1-45F6-4A3E-BE2E-35E2DDDD03F2}" type="presParOf" srcId="{BE579735-8439-40C1-BFAF-2E68A4B092A4}" destId="{8AB694EF-A7D7-4E97-9B5F-58730D314AF9}" srcOrd="1" destOrd="0" presId="urn:microsoft.com/office/officeart/2005/8/layout/vList2"/>
    <dgm:cxn modelId="{0731C1C3-9B92-4F40-90DF-FE509157BC96}" type="presParOf" srcId="{BE579735-8439-40C1-BFAF-2E68A4B092A4}" destId="{D9CA1B52-C246-4FD0-BE46-44A68A35E909}" srcOrd="2" destOrd="0" presId="urn:microsoft.com/office/officeart/2005/8/layout/vList2"/>
    <dgm:cxn modelId="{D7F7D68A-AAF4-4400-B45A-8CC8AC38471C}" type="presParOf" srcId="{BE579735-8439-40C1-BFAF-2E68A4B092A4}" destId="{6E982AEE-58D2-4E75-82EC-16C323799CC7}" srcOrd="3" destOrd="0" presId="urn:microsoft.com/office/officeart/2005/8/layout/vList2"/>
    <dgm:cxn modelId="{1417EB43-F487-4F8E-BA1A-616B5F51B0D5}" type="presParOf" srcId="{BE579735-8439-40C1-BFAF-2E68A4B092A4}" destId="{AD667544-EEAB-47A5-BBC4-0C627F848802}" srcOrd="4" destOrd="0" presId="urn:microsoft.com/office/officeart/2005/8/layout/vList2"/>
    <dgm:cxn modelId="{53401EBB-EBFB-41DB-96AE-271D27FC514C}" type="presParOf" srcId="{BE579735-8439-40C1-BFAF-2E68A4B092A4}" destId="{D9F08789-00C6-4CDC-BF1D-FBE0AFE51CE9}" srcOrd="5" destOrd="0" presId="urn:microsoft.com/office/officeart/2005/8/layout/vList2"/>
    <dgm:cxn modelId="{23292DDE-2C06-414E-BA38-A9F34AD2297E}" type="presParOf" srcId="{BE579735-8439-40C1-BFAF-2E68A4B092A4}" destId="{477566E7-51C1-4D2D-8C86-9CF15B4ED187}" srcOrd="6" destOrd="0" presId="urn:microsoft.com/office/officeart/2005/8/layout/vList2"/>
    <dgm:cxn modelId="{B9006027-3965-453A-AD10-976E043DF8D9}" type="presParOf" srcId="{BE579735-8439-40C1-BFAF-2E68A4B092A4}" destId="{D486A35B-AAB2-4D77-AEDB-D780AEC27D54}" srcOrd="7" destOrd="0" presId="urn:microsoft.com/office/officeart/2005/8/layout/vList2"/>
    <dgm:cxn modelId="{A5D5CBB8-2FE1-4A0F-B7B0-5DE2873857FF}" type="presParOf" srcId="{BE579735-8439-40C1-BFAF-2E68A4B092A4}" destId="{A4C42B9F-BEE0-44E2-A7DB-F83819B29AF0}" srcOrd="8" destOrd="0" presId="urn:microsoft.com/office/officeart/2005/8/layout/vList2"/>
    <dgm:cxn modelId="{59859073-A2C8-4B34-AF6C-EB8711041D57}" type="presParOf" srcId="{BE579735-8439-40C1-BFAF-2E68A4B092A4}" destId="{8ABEB206-8294-44AE-8E20-FDDBE4CAEC98}" srcOrd="9" destOrd="0" presId="urn:microsoft.com/office/officeart/2005/8/layout/vList2"/>
    <dgm:cxn modelId="{E453AFCD-C4E1-411E-89DF-11F903F380B2}" type="presParOf" srcId="{BE579735-8439-40C1-BFAF-2E68A4B092A4}" destId="{5F5EFA03-BA71-469F-8C9E-E5720CF39E44}" srcOrd="10" destOrd="0" presId="urn:microsoft.com/office/officeart/2005/8/layout/vList2"/>
    <dgm:cxn modelId="{EDFA1E47-D05E-4019-9411-93140364BD90}" type="presParOf" srcId="{BE579735-8439-40C1-BFAF-2E68A4B092A4}" destId="{AC6796F0-4D1F-4C22-BB5E-40390ACB74DD}" srcOrd="11" destOrd="0" presId="urn:microsoft.com/office/officeart/2005/8/layout/vList2"/>
    <dgm:cxn modelId="{39E89D16-5BC8-4F15-A78F-A738ECB27E36}" type="presParOf" srcId="{BE579735-8439-40C1-BFAF-2E68A4B092A4}" destId="{F0AEFB7F-A56E-4675-A6BB-4B967F657A6F}"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1A0D2-9FF6-41D5-B653-4ECFE4618233}">
      <dsp:nvSpPr>
        <dsp:cNvPr id="0" name=""/>
        <dsp:cNvSpPr/>
      </dsp:nvSpPr>
      <dsp:spPr>
        <a:xfrm>
          <a:off x="0" y="92353"/>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Team</a:t>
          </a:r>
        </a:p>
      </dsp:txBody>
      <dsp:txXfrm>
        <a:off x="20633" y="112986"/>
        <a:ext cx="6516798" cy="381396"/>
      </dsp:txXfrm>
    </dsp:sp>
    <dsp:sp modelId="{D9CA1B52-C246-4FD0-BE46-44A68A35E909}">
      <dsp:nvSpPr>
        <dsp:cNvPr id="0" name=""/>
        <dsp:cNvSpPr/>
      </dsp:nvSpPr>
      <dsp:spPr>
        <a:xfrm>
          <a:off x="0" y="563976"/>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About</a:t>
          </a:r>
        </a:p>
      </dsp:txBody>
      <dsp:txXfrm>
        <a:off x="20633" y="584609"/>
        <a:ext cx="6516798" cy="381396"/>
      </dsp:txXfrm>
    </dsp:sp>
    <dsp:sp modelId="{AD667544-EEAB-47A5-BBC4-0C627F848802}">
      <dsp:nvSpPr>
        <dsp:cNvPr id="0" name=""/>
        <dsp:cNvSpPr/>
      </dsp:nvSpPr>
      <dsp:spPr>
        <a:xfrm>
          <a:off x="0" y="1035598"/>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Content</a:t>
          </a:r>
        </a:p>
      </dsp:txBody>
      <dsp:txXfrm>
        <a:off x="20633" y="1056231"/>
        <a:ext cx="6516798" cy="381396"/>
      </dsp:txXfrm>
    </dsp:sp>
    <dsp:sp modelId="{477566E7-51C1-4D2D-8C86-9CF15B4ED187}">
      <dsp:nvSpPr>
        <dsp:cNvPr id="0" name=""/>
        <dsp:cNvSpPr/>
      </dsp:nvSpPr>
      <dsp:spPr>
        <a:xfrm>
          <a:off x="0" y="1507221"/>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marR="0" lvl="0" indent="0" algn="l" defTabSz="755650" eaLnBrk="1" fontAlgn="auto" latinLnBrk="0" hangingPunct="1">
            <a:lnSpc>
              <a:spcPct val="90000"/>
            </a:lnSpc>
            <a:spcBef>
              <a:spcPct val="0"/>
            </a:spcBef>
            <a:spcAft>
              <a:spcPct val="35000"/>
            </a:spcAft>
            <a:buClrTx/>
            <a:buSzTx/>
            <a:buFontTx/>
            <a:buNone/>
            <a:tabLst/>
            <a:defRPr/>
          </a:pPr>
          <a:r>
            <a:rPr lang="en-US" sz="1700" b="0" i="0" kern="1200" dirty="0">
              <a:effectLst/>
              <a:latin typeface="Helvetica Neue"/>
            </a:rPr>
            <a:t>Analyze by describing data</a:t>
          </a:r>
          <a:endParaRPr lang="en-US" sz="1700" b="0" kern="1200" dirty="0"/>
        </a:p>
      </dsp:txBody>
      <dsp:txXfrm>
        <a:off x="20633" y="1527854"/>
        <a:ext cx="6516798" cy="381396"/>
      </dsp:txXfrm>
    </dsp:sp>
    <dsp:sp modelId="{A4C42B9F-BEE0-44E2-A7DB-F83819B29AF0}">
      <dsp:nvSpPr>
        <dsp:cNvPr id="0" name=""/>
        <dsp:cNvSpPr/>
      </dsp:nvSpPr>
      <dsp:spPr>
        <a:xfrm>
          <a:off x="0" y="1978843"/>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effectLst/>
              <a:latin typeface="Helvetica Neue"/>
            </a:rPr>
            <a:t>DEA</a:t>
          </a:r>
        </a:p>
      </dsp:txBody>
      <dsp:txXfrm>
        <a:off x="20633" y="1999476"/>
        <a:ext cx="6516798" cy="381396"/>
      </dsp:txXfrm>
    </dsp:sp>
    <dsp:sp modelId="{5F5EFA03-BA71-469F-8C9E-E5720CF39E44}">
      <dsp:nvSpPr>
        <dsp:cNvPr id="0" name=""/>
        <dsp:cNvSpPr/>
      </dsp:nvSpPr>
      <dsp:spPr>
        <a:xfrm>
          <a:off x="0" y="2450466"/>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700" b="0" i="0" kern="1200">
              <a:effectLst/>
              <a:latin typeface="Helvetica Neue"/>
            </a:rPr>
            <a:t>Conclusion</a:t>
          </a:r>
          <a:endParaRPr lang="en-US" sz="1700" b="0" i="0" kern="1200" dirty="0">
            <a:effectLst/>
            <a:latin typeface="Helvetica Neue"/>
          </a:endParaRPr>
        </a:p>
      </dsp:txBody>
      <dsp:txXfrm>
        <a:off x="20633" y="2471099"/>
        <a:ext cx="6516798" cy="381396"/>
      </dsp:txXfrm>
    </dsp:sp>
    <dsp:sp modelId="{F0AEFB7F-A56E-4675-A6BB-4B967F657A6F}">
      <dsp:nvSpPr>
        <dsp:cNvPr id="0" name=""/>
        <dsp:cNvSpPr/>
      </dsp:nvSpPr>
      <dsp:spPr>
        <a:xfrm>
          <a:off x="0" y="2922088"/>
          <a:ext cx="6558064" cy="4226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700" b="0" i="0" kern="1200" dirty="0">
              <a:effectLst/>
              <a:latin typeface="Helvetica Neue"/>
            </a:rPr>
            <a:t>Modeling</a:t>
          </a:r>
        </a:p>
      </dsp:txBody>
      <dsp:txXfrm>
        <a:off x="20633" y="2942721"/>
        <a:ext cx="6516798" cy="3813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206"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207"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208"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209"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210"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F52FAC1-0289-47D3-BB93-032425F5619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cikit-learn.org/stable/modules/generated/sklearn.ensemble.AdaBoostClassifier.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cikit-learn.org/stable/modules/generated/sklearn.ensemble.AdaBoostRegress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1200240" y="1143000"/>
            <a:ext cx="4457520" cy="308592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Note:</a:t>
            </a: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1675EBFF-B459-47D5-91E5-1BE85662ECAC}" type="slidenum">
              <a:rPr lang="en-US" sz="1200" b="0" strike="noStrike" spc="-1">
                <a:solidFill>
                  <a:srgbClr val="000000"/>
                </a:solidFill>
                <a:latin typeface="맑은 고딕"/>
                <a:ea typeface="맑은 고딕"/>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200150" y="1143000"/>
            <a:ext cx="44577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Note:</a:t>
            </a: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7F06C1B-AB0F-463B-896E-D259CF53E820}" type="slidenum">
              <a:rPr lang="en-US"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1200150" y="1143000"/>
            <a:ext cx="44577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r>
              <a:rPr lang="en-US" sz="2000" b="0" strike="noStrike" spc="-1" dirty="0">
                <a:latin typeface="Arial"/>
              </a:rPr>
              <a:t>Note:</a:t>
            </a:r>
          </a:p>
          <a:p>
            <a:pPr>
              <a:lnSpc>
                <a:spcPct val="100000"/>
              </a:lnSpc>
              <a:tabLst>
                <a:tab pos="0" algn="l"/>
              </a:tabLst>
            </a:pPr>
            <a:r>
              <a:rPr lang="en-US" sz="2000" b="0" strike="noStrike" spc="-1" dirty="0">
                <a:latin typeface="Arial"/>
              </a:rPr>
              <a:t>More information can be found at </a:t>
            </a:r>
          </a:p>
          <a:p>
            <a:pPr>
              <a:lnSpc>
                <a:spcPct val="100000"/>
              </a:lnSpc>
              <a:tabLst>
                <a:tab pos="0" algn="l"/>
              </a:tabLst>
            </a:pPr>
            <a:r>
              <a:rPr lang="en-US" sz="2000" b="0" strike="noStrike" spc="-1" dirty="0">
                <a:latin typeface="Arial"/>
              </a:rPr>
              <a:t>+Classifier: </a:t>
            </a:r>
            <a:r>
              <a:rPr lang="en-US" sz="2000" b="0" u="sng" strike="noStrike" spc="-1" dirty="0">
                <a:solidFill>
                  <a:srgbClr val="000000"/>
                </a:solidFill>
                <a:uFillTx/>
                <a:latin typeface="Arial"/>
                <a:hlinkClick r:id="rId3"/>
              </a:rPr>
              <a:t>https://scikit-learn.org/stable/modules/generated/sklearn.ensemble.AdaBoostClassifier.html</a:t>
            </a:r>
            <a:endParaRPr lang="en-US" sz="2000" b="0" strike="noStrike" spc="-1" dirty="0">
              <a:latin typeface="Arial"/>
            </a:endParaRPr>
          </a:p>
          <a:p>
            <a:pPr>
              <a:lnSpc>
                <a:spcPct val="100000"/>
              </a:lnSpc>
              <a:tabLst>
                <a:tab pos="0" algn="l"/>
              </a:tabLst>
            </a:pPr>
            <a:r>
              <a:rPr lang="en-US" sz="2000" b="0" strike="noStrike" spc="-1" dirty="0">
                <a:solidFill>
                  <a:srgbClr val="000000"/>
                </a:solidFill>
                <a:latin typeface="Arial"/>
              </a:rPr>
              <a:t>+Regressor: </a:t>
            </a:r>
            <a:r>
              <a:rPr lang="en-US" sz="2000" b="0" u="sng" strike="noStrike" spc="-1" dirty="0">
                <a:solidFill>
                  <a:srgbClr val="000000"/>
                </a:solidFill>
                <a:uFillTx/>
                <a:latin typeface="Arial"/>
                <a:hlinkClick r:id="rId4"/>
              </a:rPr>
              <a:t>https://scikit-learn.org/stable/modules/generated/sklearn.ensemble.AdaBoostRegressor.html</a:t>
            </a:r>
            <a:endParaRPr lang="en-US" sz="2000" b="0" strike="noStrike" spc="-1" dirty="0">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EFF3BC3-D6EA-4008-9FB8-FDC90AA66CFA}" type="slidenum">
              <a:rPr lang="en-US" sz="1200" b="0" strike="noStrike" spc="-1">
                <a:solidFill>
                  <a:srgbClr val="000000"/>
                </a:solidFill>
                <a:latin typeface="+mn-lt"/>
                <a:ea typeface="+mn-ea"/>
              </a:rPr>
              <a:t>8</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6"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7"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8"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0"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3"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7"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8"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9"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3"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7"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0"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2"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5"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7"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8"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9"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1"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2"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1"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3"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5"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6"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0"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1"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2"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4"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5"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6"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8"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9"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0"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2"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3"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5"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6"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7"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8"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0"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1"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2"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3"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4"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5"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9"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1"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3"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4"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8"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9"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0"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2"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3"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4"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6"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7"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8"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0"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1"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3"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4"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5"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6"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8"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9"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0"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1"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2"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3"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0" name="PlaceHolder 2"/>
          <p:cNvSpPr>
            <a:spLocks noGrp="1"/>
          </p:cNvSpPr>
          <p:nvPr>
            <p:ph type="subTitle"/>
          </p:nvPr>
        </p:nvSpPr>
        <p:spPr>
          <a:xfrm>
            <a:off x="495000" y="1604520"/>
            <a:ext cx="89121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2" name="PlaceHolder 2"/>
          <p:cNvSpPr>
            <a:spLocks noGrp="1"/>
          </p:cNvSpPr>
          <p:nvPr>
            <p:ph type="body"/>
          </p:nvPr>
        </p:nvSpPr>
        <p:spPr>
          <a:xfrm>
            <a:off x="495000" y="1604520"/>
            <a:ext cx="891216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4"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5"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9"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0"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1"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3"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4"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5"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7"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8"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9"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1" name="PlaceHolder 2"/>
          <p:cNvSpPr>
            <a:spLocks noGrp="1"/>
          </p:cNvSpPr>
          <p:nvPr>
            <p:ph type="body"/>
          </p:nvPr>
        </p:nvSpPr>
        <p:spPr>
          <a:xfrm>
            <a:off x="495000" y="160452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2" name="PlaceHolder 3"/>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4"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5"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6"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7" name="PlaceHolder 5"/>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95000" y="273600"/>
            <a:ext cx="89121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9" name="PlaceHolder 2"/>
          <p:cNvSpPr>
            <a:spLocks noGrp="1"/>
          </p:cNvSpPr>
          <p:nvPr>
            <p:ph type="body"/>
          </p:nvPr>
        </p:nvSpPr>
        <p:spPr>
          <a:xfrm>
            <a:off x="49500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0" name="PlaceHolder 3"/>
          <p:cNvSpPr>
            <a:spLocks noGrp="1"/>
          </p:cNvSpPr>
          <p:nvPr>
            <p:ph type="body"/>
          </p:nvPr>
        </p:nvSpPr>
        <p:spPr>
          <a:xfrm>
            <a:off x="35085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1" name="PlaceHolder 4"/>
          <p:cNvSpPr>
            <a:spLocks noGrp="1"/>
          </p:cNvSpPr>
          <p:nvPr>
            <p:ph type="body"/>
          </p:nvPr>
        </p:nvSpPr>
        <p:spPr>
          <a:xfrm>
            <a:off x="6521760" y="160452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2" name="PlaceHolder 5"/>
          <p:cNvSpPr>
            <a:spLocks noGrp="1"/>
          </p:cNvSpPr>
          <p:nvPr>
            <p:ph type="body"/>
          </p:nvPr>
        </p:nvSpPr>
        <p:spPr>
          <a:xfrm>
            <a:off x="49500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3" name="PlaceHolder 6"/>
          <p:cNvSpPr>
            <a:spLocks noGrp="1"/>
          </p:cNvSpPr>
          <p:nvPr>
            <p:ph type="body"/>
          </p:nvPr>
        </p:nvSpPr>
        <p:spPr>
          <a:xfrm>
            <a:off x="35085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4" name="PlaceHolder 7"/>
          <p:cNvSpPr>
            <a:spLocks noGrp="1"/>
          </p:cNvSpPr>
          <p:nvPr>
            <p:ph type="body"/>
          </p:nvPr>
        </p:nvSpPr>
        <p:spPr>
          <a:xfrm>
            <a:off x="6521760" y="3682080"/>
            <a:ext cx="28695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 name="PlaceHolder 3"/>
          <p:cNvSpPr>
            <a:spLocks noGrp="1"/>
          </p:cNvSpPr>
          <p:nvPr>
            <p:ph type="body"/>
          </p:nvPr>
        </p:nvSpPr>
        <p:spPr>
          <a:xfrm>
            <a:off x="50616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4"/>
          <p:cNvSpPr>
            <a:spLocks noGrp="1"/>
          </p:cNvSpPr>
          <p:nvPr>
            <p:ph type="body"/>
          </p:nvPr>
        </p:nvSpPr>
        <p:spPr>
          <a:xfrm>
            <a:off x="4950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 name="PlaceHolder 2"/>
          <p:cNvSpPr>
            <a:spLocks noGrp="1"/>
          </p:cNvSpPr>
          <p:nvPr>
            <p:ph type="body"/>
          </p:nvPr>
        </p:nvSpPr>
        <p:spPr>
          <a:xfrm>
            <a:off x="495000" y="1604520"/>
            <a:ext cx="434880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4"/>
          <p:cNvSpPr>
            <a:spLocks noGrp="1"/>
          </p:cNvSpPr>
          <p:nvPr>
            <p:ph type="body"/>
          </p:nvPr>
        </p:nvSpPr>
        <p:spPr>
          <a:xfrm>
            <a:off x="5061600" y="368208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95000" y="273600"/>
            <a:ext cx="891216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2" name="PlaceHolder 2"/>
          <p:cNvSpPr>
            <a:spLocks noGrp="1"/>
          </p:cNvSpPr>
          <p:nvPr>
            <p:ph type="body"/>
          </p:nvPr>
        </p:nvSpPr>
        <p:spPr>
          <a:xfrm>
            <a:off x="4950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 name="PlaceHolder 3"/>
          <p:cNvSpPr>
            <a:spLocks noGrp="1"/>
          </p:cNvSpPr>
          <p:nvPr>
            <p:ph type="body"/>
          </p:nvPr>
        </p:nvSpPr>
        <p:spPr>
          <a:xfrm>
            <a:off x="5061600" y="1604520"/>
            <a:ext cx="434880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4"/>
          <p:cNvSpPr>
            <a:spLocks noGrp="1"/>
          </p:cNvSpPr>
          <p:nvPr>
            <p:ph type="body"/>
          </p:nvPr>
        </p:nvSpPr>
        <p:spPr>
          <a:xfrm>
            <a:off x="495000" y="3682080"/>
            <a:ext cx="891216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pic>
        <p:nvPicPr>
          <p:cNvPr id="4" name="Picture 3"/>
          <p:cNvPicPr/>
          <p:nvPr/>
        </p:nvPicPr>
        <p:blipFill>
          <a:blip r:embed="rId14"/>
          <a:stretch/>
        </p:blipFill>
        <p:spPr>
          <a:xfrm>
            <a:off x="7929000" y="246960"/>
            <a:ext cx="1598760" cy="523800"/>
          </a:xfrm>
          <a:prstGeom prst="rect">
            <a:avLst/>
          </a:prstGeom>
          <a:ln>
            <a:noFill/>
          </a:ln>
        </p:spPr>
      </p:pic>
      <p:sp>
        <p:nvSpPr>
          <p:cNvPr id="5" name="CustomShape 1"/>
          <p:cNvSpPr/>
          <p:nvPr/>
        </p:nvSpPr>
        <p:spPr>
          <a:xfrm>
            <a:off x="496080" y="403920"/>
            <a:ext cx="1360440" cy="209880"/>
          </a:xfrm>
          <a:custGeom>
            <a:avLst/>
            <a:gdLst/>
            <a:ahLst/>
            <a:cxnLst/>
            <a:rect l="l" t="t"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scene3d>
            <a:camera prst="orthographicFront"/>
            <a:lightRig rig="threePt" dir="t"/>
          </a:scene3d>
        </p:spPr>
        <p:style>
          <a:lnRef idx="0">
            <a:scrgbClr r="0" g="0" b="0"/>
          </a:lnRef>
          <a:fillRef idx="0">
            <a:scrgbClr r="0" g="0" b="0"/>
          </a:fillRef>
          <a:effectRef idx="0">
            <a:scrgbClr r="0" g="0" b="0"/>
          </a:effectRef>
          <a:fontRef idx="minor"/>
        </p:style>
      </p:sp>
      <p:sp>
        <p:nvSpPr>
          <p:cNvPr id="2" name="PlaceHolder 2"/>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 name="PlaceHolder 3"/>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CustomShape 1"/>
          <p:cNvSpPr/>
          <p:nvPr/>
        </p:nvSpPr>
        <p:spPr>
          <a:xfrm>
            <a:off x="0" y="0"/>
            <a:ext cx="9902520" cy="207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p:style>
      </p:sp>
      <p:sp>
        <p:nvSpPr>
          <p:cNvPr id="41" name="Line 2"/>
          <p:cNvSpPr/>
          <p:nvPr/>
        </p:nvSpPr>
        <p:spPr>
          <a:xfrm>
            <a:off x="569520" y="6209280"/>
            <a:ext cx="87742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p:style>
      </p:sp>
      <p:sp>
        <p:nvSpPr>
          <p:cNvPr id="42" name="CustomShape 3"/>
          <p:cNvSpPr/>
          <p:nvPr/>
        </p:nvSpPr>
        <p:spPr>
          <a:xfrm>
            <a:off x="572760" y="6355440"/>
            <a:ext cx="2888280" cy="19836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pPr>
            <a:r>
              <a:rPr lang="en-US" sz="1300" b="0" strike="noStrike" spc="-1">
                <a:solidFill>
                  <a:srgbClr val="808080"/>
                </a:solidFill>
                <a:latin typeface="Samsung Sharp Sans Bold"/>
                <a:ea typeface="Samsung Sharp Sans Bold"/>
              </a:rPr>
              <a:t>Samsung Innovation Campus</a:t>
            </a:r>
            <a:endParaRPr lang="en-US" sz="1300" b="0" strike="noStrike" spc="-1">
              <a:latin typeface="Arial"/>
            </a:endParaRPr>
          </a:p>
        </p:txBody>
      </p:sp>
      <p:sp>
        <p:nvSpPr>
          <p:cNvPr id="43" name="CustomShape 4"/>
          <p:cNvSpPr/>
          <p:nvPr/>
        </p:nvSpPr>
        <p:spPr>
          <a:xfrm>
            <a:off x="6353640" y="6348240"/>
            <a:ext cx="2581560" cy="16812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wrap="none" lIns="0" tIns="0" rIns="0" bIns="0" anchor="ctr">
            <a:spAutoFit/>
          </a:bodyPr>
          <a:lstStyle/>
          <a:p>
            <a:pPr algn="r">
              <a:lnSpc>
                <a:spcPct val="100000"/>
              </a:lnSpc>
              <a:tabLst>
                <a:tab pos="0" algn="l"/>
              </a:tabLst>
            </a:pPr>
            <a:r>
              <a:rPr lang="en-US" sz="1100" b="0" strike="noStrike" spc="-1">
                <a:solidFill>
                  <a:srgbClr val="808080"/>
                </a:solidFill>
                <a:latin typeface="SamsungOne 400"/>
                <a:ea typeface="SamsungOne 400"/>
              </a:rPr>
              <a:t>Chapter 6. Machine Learning – Part II</a:t>
            </a:r>
            <a:endParaRPr lang="en-US" sz="1100" b="0" strike="noStrike" spc="-1">
              <a:latin typeface="Arial"/>
            </a:endParaRPr>
          </a:p>
        </p:txBody>
      </p:sp>
      <p:sp>
        <p:nvSpPr>
          <p:cNvPr id="44" name="CustomShape 5"/>
          <p:cNvSpPr/>
          <p:nvPr/>
        </p:nvSpPr>
        <p:spPr>
          <a:xfrm>
            <a:off x="8805960" y="6265440"/>
            <a:ext cx="537840" cy="3340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nchor="ctr">
            <a:spAutoFit/>
          </a:bodyPr>
          <a:lstStyle/>
          <a:p>
            <a:pPr algn="r">
              <a:lnSpc>
                <a:spcPct val="100000"/>
              </a:lnSpc>
              <a:tabLst>
                <a:tab pos="0" algn="l"/>
              </a:tabLst>
            </a:pPr>
            <a:fld id="{F8774110-93BE-4CA0-9D0E-CC6F0E2158D9}" type="slidenum">
              <a:rPr lang="en-US" sz="1100" b="0" strike="noStrike" spc="-1">
                <a:solidFill>
                  <a:srgbClr val="FFFFFF"/>
                </a:solidFill>
                <a:latin typeface="Calibri"/>
                <a:ea typeface="SamsungOne 300"/>
              </a:rPr>
              <a:t>‹#›</a:t>
            </a:fld>
            <a:r>
              <a:rPr lang="en-US" sz="1100" b="0" strike="noStrike" spc="-1">
                <a:solidFill>
                  <a:srgbClr val="808080"/>
                </a:solidFill>
                <a:latin typeface="SamsungOne 400"/>
                <a:ea typeface="SamsungOne 400"/>
              </a:rPr>
              <a:t>/98</a:t>
            </a:r>
            <a:endParaRPr lang="en-US" sz="1100" b="0" strike="noStrike" spc="-1">
              <a:latin typeface="Arial"/>
            </a:endParaRPr>
          </a:p>
        </p:txBody>
      </p:sp>
      <p:sp>
        <p:nvSpPr>
          <p:cNvPr id="45" name="PlaceHolder 6"/>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6" name="PlaceHolder 7"/>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 name="CustomShape 1"/>
          <p:cNvSpPr/>
          <p:nvPr/>
        </p:nvSpPr>
        <p:spPr>
          <a:xfrm>
            <a:off x="0" y="0"/>
            <a:ext cx="9902520" cy="1197000"/>
          </a:xfrm>
          <a:prstGeom prst="rect">
            <a:avLst/>
          </a:prstGeom>
          <a:solidFill>
            <a:srgbClr val="193EB0"/>
          </a:solid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sp>
      <p:sp>
        <p:nvSpPr>
          <p:cNvPr id="84" name="CustomShape 2"/>
          <p:cNvSpPr/>
          <p:nvPr/>
        </p:nvSpPr>
        <p:spPr>
          <a:xfrm>
            <a:off x="6353640" y="6348240"/>
            <a:ext cx="2581560" cy="16812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wrap="none" lIns="0" tIns="0" rIns="0" bIns="0" anchor="ctr">
            <a:spAutoFit/>
          </a:bodyPr>
          <a:lstStyle/>
          <a:p>
            <a:pPr algn="r">
              <a:lnSpc>
                <a:spcPct val="100000"/>
              </a:lnSpc>
              <a:tabLst>
                <a:tab pos="0" algn="l"/>
              </a:tabLst>
            </a:pPr>
            <a:r>
              <a:rPr lang="en-US" sz="1100" b="0" strike="noStrike" spc="-1">
                <a:solidFill>
                  <a:srgbClr val="808080"/>
                </a:solidFill>
                <a:latin typeface="SamsungOne 400"/>
                <a:ea typeface="SamsungOne 400"/>
              </a:rPr>
              <a:t>Chapter 6. Machine Learning – Part II</a:t>
            </a:r>
            <a:endParaRPr lang="en-US" sz="1100" b="0" strike="noStrike" spc="-1">
              <a:latin typeface="Arial"/>
            </a:endParaRPr>
          </a:p>
        </p:txBody>
      </p:sp>
      <p:sp>
        <p:nvSpPr>
          <p:cNvPr id="85" name="CustomShape 3"/>
          <p:cNvSpPr/>
          <p:nvPr/>
        </p:nvSpPr>
        <p:spPr>
          <a:xfrm>
            <a:off x="8805960" y="6265440"/>
            <a:ext cx="537840" cy="3340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nchor="ctr">
            <a:spAutoFit/>
          </a:bodyPr>
          <a:lstStyle/>
          <a:p>
            <a:pPr algn="r">
              <a:lnSpc>
                <a:spcPct val="100000"/>
              </a:lnSpc>
              <a:tabLst>
                <a:tab pos="0" algn="l"/>
              </a:tabLst>
            </a:pPr>
            <a:fld id="{23E13454-F42B-45FC-A926-85239F4E81E2}" type="slidenum">
              <a:rPr lang="en-US" sz="1100" b="0" strike="noStrike" spc="-1">
                <a:solidFill>
                  <a:srgbClr val="FFFFFF"/>
                </a:solidFill>
                <a:latin typeface="Calibri"/>
                <a:ea typeface="SamsungOne 300"/>
              </a:rPr>
              <a:t>‹#›</a:t>
            </a:fld>
            <a:r>
              <a:rPr lang="en-US" sz="1100" b="0" strike="noStrike" spc="-1">
                <a:solidFill>
                  <a:srgbClr val="808080"/>
                </a:solidFill>
                <a:latin typeface="SamsungOne 400"/>
                <a:ea typeface="SamsungOne 400"/>
              </a:rPr>
              <a:t>/98</a:t>
            </a:r>
            <a:endParaRPr lang="en-US" sz="1100" b="0" strike="noStrike" spc="-1">
              <a:latin typeface="Arial"/>
            </a:endParaRPr>
          </a:p>
        </p:txBody>
      </p:sp>
      <p:sp>
        <p:nvSpPr>
          <p:cNvPr id="86" name="Line 4"/>
          <p:cNvSpPr/>
          <p:nvPr/>
        </p:nvSpPr>
        <p:spPr>
          <a:xfrm>
            <a:off x="569520" y="6209280"/>
            <a:ext cx="87742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p:style>
      </p:sp>
      <p:sp>
        <p:nvSpPr>
          <p:cNvPr id="87" name="CustomShape 5"/>
          <p:cNvSpPr/>
          <p:nvPr/>
        </p:nvSpPr>
        <p:spPr>
          <a:xfrm>
            <a:off x="572760" y="6355440"/>
            <a:ext cx="2888280" cy="19836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pPr>
            <a:r>
              <a:rPr lang="en-US" sz="1300" b="0" strike="noStrike" spc="-1">
                <a:solidFill>
                  <a:srgbClr val="808080"/>
                </a:solidFill>
                <a:latin typeface="Samsung Sharp Sans Bold"/>
                <a:ea typeface="Samsung Sharp Sans Bold"/>
              </a:rPr>
              <a:t>Samsung Innovation Campus</a:t>
            </a:r>
            <a:endParaRPr lang="en-US" sz="1300" b="0" strike="noStrike" spc="-1">
              <a:latin typeface="Arial"/>
            </a:endParaRPr>
          </a:p>
        </p:txBody>
      </p:sp>
      <p:sp>
        <p:nvSpPr>
          <p:cNvPr id="88" name="PlaceHolder 6"/>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89" name="PlaceHolder 7"/>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PlaceHolder 1"/>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127" name="PlaceHolder 2"/>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164" name="CustomShape 1"/>
          <p:cNvSpPr/>
          <p:nvPr/>
        </p:nvSpPr>
        <p:spPr>
          <a:xfrm>
            <a:off x="592920" y="5631120"/>
            <a:ext cx="9309600" cy="87552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tabLst>
                <a:tab pos="0" algn="l"/>
              </a:tabLst>
            </a:pPr>
            <a:r>
              <a:rPr lang="en-US" sz="1000" b="0" strike="noStrike" spc="-1">
                <a:solidFill>
                  <a:srgbClr val="FFFFFF"/>
                </a:solidFill>
                <a:latin typeface="SamsungOne 400C"/>
                <a:ea typeface="SamsungOne 400"/>
              </a:rPr>
              <a:t>ⓒ</a:t>
            </a:r>
            <a:r>
              <a:rPr lang="en-US" sz="1000" b="0" strike="noStrike" spc="-1">
                <a:solidFill>
                  <a:srgbClr val="FFFFFF"/>
                </a:solidFill>
                <a:latin typeface="SamsungOne 400C"/>
                <a:ea typeface="SamsungOne 400C"/>
              </a:rPr>
              <a:t>2020 SAMSUNG. All rights reserved.</a:t>
            </a:r>
            <a:endParaRPr lang="en-US" sz="1000" b="0" strike="noStrike" spc="-1">
              <a:latin typeface="Arial"/>
            </a:endParaRPr>
          </a:p>
          <a:p>
            <a:pPr>
              <a:lnSpc>
                <a:spcPct val="100000"/>
              </a:lnSpc>
              <a:spcBef>
                <a:spcPts val="601"/>
              </a:spcBef>
              <a:tabLst>
                <a:tab pos="0" algn="l"/>
              </a:tabLst>
            </a:pPr>
            <a:r>
              <a:rPr lang="en-US" sz="1000" b="0" strike="noStrike" spc="-1">
                <a:solidFill>
                  <a:srgbClr val="FFFFFF"/>
                </a:solidFill>
                <a:latin typeface="SamsungOne 400C"/>
                <a:ea typeface="SamsungOne 400C"/>
              </a:rPr>
              <a:t>Samsung Electronics Corporate Citizenship Office holds the copyright of book.</a:t>
            </a:r>
            <a:endParaRPr lang="en-US" sz="1000" b="0" strike="noStrike" spc="-1">
              <a:latin typeface="Arial"/>
            </a:endParaRPr>
          </a:p>
          <a:p>
            <a:pPr>
              <a:lnSpc>
                <a:spcPct val="100000"/>
              </a:lnSpc>
              <a:spcBef>
                <a:spcPts val="300"/>
              </a:spcBef>
              <a:tabLst>
                <a:tab pos="0" algn="l"/>
              </a:tabLst>
            </a:pPr>
            <a:r>
              <a:rPr lang="en-US" sz="1000" b="0" strike="noStrike" spc="-1">
                <a:solidFill>
                  <a:srgbClr val="FFFFFF"/>
                </a:solidFill>
                <a:latin typeface="SamsungOne 400C"/>
                <a:ea typeface="SamsungOne 400C"/>
              </a:rPr>
              <a:t>This book is a literary property protected by copyright law so reprint and reproduction without permission are prohibited. </a:t>
            </a:r>
            <a:endParaRPr lang="en-US" sz="1000" b="0" strike="noStrike" spc="-1">
              <a:latin typeface="Arial"/>
            </a:endParaRPr>
          </a:p>
          <a:p>
            <a:pPr>
              <a:lnSpc>
                <a:spcPct val="100000"/>
              </a:lnSpc>
              <a:tabLst>
                <a:tab pos="0" algn="l"/>
              </a:tabLst>
            </a:pPr>
            <a:r>
              <a:rPr lang="en-US" sz="1000" b="0" strike="noStrike" spc="-1">
                <a:solidFill>
                  <a:srgbClr val="FFFFFF"/>
                </a:solidFill>
                <a:latin typeface="SamsungOne 400C"/>
                <a:ea typeface="SamsungOne 400C"/>
              </a:rPr>
              <a:t>To use this book other than the curriculum of Samsung innovation Campus or to use the entire or part of this book, you must receive written consent from copyright holder.</a:t>
            </a:r>
            <a:endParaRPr lang="en-US" sz="1000" b="0" strike="noStrike" spc="-1">
              <a:latin typeface="Arial"/>
            </a:endParaRPr>
          </a:p>
        </p:txBody>
      </p:sp>
      <p:sp>
        <p:nvSpPr>
          <p:cNvPr id="165" name="CustomShape 2"/>
          <p:cNvSpPr/>
          <p:nvPr/>
        </p:nvSpPr>
        <p:spPr>
          <a:xfrm>
            <a:off x="8066520" y="403920"/>
            <a:ext cx="1360440" cy="209880"/>
          </a:xfrm>
          <a:custGeom>
            <a:avLst/>
            <a:gdLst/>
            <a:ahLst/>
            <a:cxnLst/>
            <a:rect l="l" t="t"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scene3d>
            <a:camera prst="orthographicFront"/>
            <a:lightRig rig="threePt" dir="t"/>
          </a:scene3d>
        </p:spPr>
        <p:style>
          <a:lnRef idx="0">
            <a:scrgbClr r="0" g="0" b="0"/>
          </a:lnRef>
          <a:fillRef idx="0">
            <a:scrgbClr r="0" g="0" b="0"/>
          </a:fillRef>
          <a:effectRef idx="0">
            <a:scrgbClr r="0" g="0" b="0"/>
          </a:effectRef>
          <a:fontRef idx="minor"/>
        </p:style>
      </p:sp>
      <p:pic>
        <p:nvPicPr>
          <p:cNvPr id="166" name="그림 3"/>
          <p:cNvPicPr/>
          <p:nvPr/>
        </p:nvPicPr>
        <p:blipFill>
          <a:blip r:embed="rId14"/>
          <a:stretch/>
        </p:blipFill>
        <p:spPr>
          <a:xfrm>
            <a:off x="3271320" y="2628720"/>
            <a:ext cx="3359880" cy="1101600"/>
          </a:xfrm>
          <a:prstGeom prst="rect">
            <a:avLst/>
          </a:prstGeom>
          <a:ln>
            <a:noFill/>
          </a:ln>
        </p:spPr>
      </p:pic>
      <p:sp>
        <p:nvSpPr>
          <p:cNvPr id="167" name="PlaceHolder 3"/>
          <p:cNvSpPr>
            <a:spLocks noGrp="1"/>
          </p:cNvSpPr>
          <p:nvPr>
            <p:ph type="title"/>
          </p:nvPr>
        </p:nvSpPr>
        <p:spPr>
          <a:xfrm>
            <a:off x="495000" y="273600"/>
            <a:ext cx="891216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168" name="PlaceHolder 4"/>
          <p:cNvSpPr>
            <a:spLocks noGrp="1"/>
          </p:cNvSpPr>
          <p:nvPr>
            <p:ph type="body"/>
          </p:nvPr>
        </p:nvSpPr>
        <p:spPr>
          <a:xfrm>
            <a:off x="495000" y="1604520"/>
            <a:ext cx="89121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865800" y="2741400"/>
            <a:ext cx="8671680" cy="6706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tabLst>
                <a:tab pos="0" algn="l"/>
              </a:tabLst>
            </a:pPr>
            <a:r>
              <a:rPr lang="en-US" sz="4400" b="0" strike="noStrike" spc="-1">
                <a:solidFill>
                  <a:srgbClr val="FFFFFF"/>
                </a:solidFill>
                <a:latin typeface="Samsung Sharp Sans"/>
                <a:ea typeface="Samsung Sharp Sans"/>
              </a:rPr>
              <a:t>Samsung Innovation Campus</a:t>
            </a:r>
            <a:endParaRPr lang="en-US" sz="4400" b="0" strike="noStrike" spc="-1">
              <a:latin typeface="Arial"/>
            </a:endParaRPr>
          </a:p>
        </p:txBody>
      </p:sp>
      <p:sp>
        <p:nvSpPr>
          <p:cNvPr id="212" name="CustomShape 2"/>
          <p:cNvSpPr/>
          <p:nvPr/>
        </p:nvSpPr>
        <p:spPr>
          <a:xfrm>
            <a:off x="865800" y="3579120"/>
            <a:ext cx="6044760" cy="36648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nchor="ctr">
            <a:spAutoFit/>
          </a:bodyPr>
          <a:lstStyle/>
          <a:p>
            <a:pPr>
              <a:lnSpc>
                <a:spcPct val="100000"/>
              </a:lnSpc>
              <a:tabLst>
                <a:tab pos="0" algn="l"/>
              </a:tabLst>
            </a:pPr>
            <a:r>
              <a:rPr lang="en-US" sz="2400" b="0" strike="noStrike" spc="-1" dirty="0">
                <a:solidFill>
                  <a:srgbClr val="00B3E3"/>
                </a:solidFill>
                <a:latin typeface="Samsung Sharp Sans"/>
                <a:ea typeface="Samsung Sharp Sans"/>
              </a:rPr>
              <a:t>Artificial Intelligence Course</a:t>
            </a:r>
            <a:endParaRPr lang="en-US" sz="24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CE56-5CDD-4DAF-BD98-62F1881BAEC7}"/>
              </a:ext>
            </a:extLst>
          </p:cNvPr>
          <p:cNvSpPr>
            <a:spLocks noGrp="1"/>
          </p:cNvSpPr>
          <p:nvPr>
            <p:ph type="title"/>
          </p:nvPr>
        </p:nvSpPr>
        <p:spPr>
          <a:xfrm>
            <a:off x="332872" y="662706"/>
            <a:ext cx="8912160" cy="1144800"/>
          </a:xfrm>
        </p:spPr>
        <p:txBody>
          <a:bodyPr/>
          <a:lstStyle/>
          <a:p>
            <a:r>
              <a:rPr lang="en-US" sz="4400" b="1" i="0" dirty="0">
                <a:solidFill>
                  <a:schemeClr val="bg1"/>
                </a:solidFill>
                <a:effectLst/>
                <a:latin typeface="Helvetica Neue"/>
              </a:rPr>
              <a:t>Analyze by describing data</a:t>
            </a:r>
            <a:br>
              <a:rPr lang="en-US" sz="4400" b="1" dirty="0">
                <a:solidFill>
                  <a:schemeClr val="bg1"/>
                </a:solidFill>
              </a:rPr>
            </a:br>
            <a:br>
              <a:rPr lang="en-US" b="1" dirty="0">
                <a:solidFill>
                  <a:schemeClr val="bg1"/>
                </a:solidFill>
              </a:rPr>
            </a:br>
            <a:endParaRPr lang="en-US" b="1" dirty="0">
              <a:solidFill>
                <a:schemeClr val="bg1"/>
              </a:solidFill>
            </a:endParaRPr>
          </a:p>
        </p:txBody>
      </p:sp>
      <p:sp>
        <p:nvSpPr>
          <p:cNvPr id="4" name="TextBox 3">
            <a:extLst>
              <a:ext uri="{FF2B5EF4-FFF2-40B4-BE49-F238E27FC236}">
                <a16:creationId xmlns:a16="http://schemas.microsoft.com/office/drawing/2014/main" id="{C6049826-20C9-468B-996E-9B389318E828}"/>
              </a:ext>
            </a:extLst>
          </p:cNvPr>
          <p:cNvSpPr txBox="1"/>
          <p:nvPr/>
        </p:nvSpPr>
        <p:spPr>
          <a:xfrm>
            <a:off x="261026" y="1484340"/>
            <a:ext cx="5000016" cy="646331"/>
          </a:xfrm>
          <a:prstGeom prst="rect">
            <a:avLst/>
          </a:prstGeom>
          <a:noFill/>
        </p:spPr>
        <p:txBody>
          <a:bodyPr wrap="square" rtlCol="0">
            <a:spAutoFit/>
          </a:bodyPr>
          <a:lstStyle/>
          <a:p>
            <a:r>
              <a:rPr lang="en-US" b="1" i="1">
                <a:solidFill>
                  <a:srgbClr val="000000"/>
                </a:solidFill>
                <a:effectLst/>
                <a:latin typeface="Helvetica Neue"/>
              </a:rPr>
              <a:t>is there is a relationship between the features and each other?</a:t>
            </a:r>
          </a:p>
        </p:txBody>
      </p:sp>
      <p:pic>
        <p:nvPicPr>
          <p:cNvPr id="5" name="Picture 5">
            <a:extLst>
              <a:ext uri="{FF2B5EF4-FFF2-40B4-BE49-F238E27FC236}">
                <a16:creationId xmlns:a16="http://schemas.microsoft.com/office/drawing/2014/main" id="{F2ED5B4D-7950-4EBA-8428-E7E69EE88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408" y="1810441"/>
            <a:ext cx="4456090" cy="3657600"/>
          </a:xfrm>
          <a:prstGeom prst="rect">
            <a:avLst/>
          </a:prstGeom>
        </p:spPr>
      </p:pic>
    </p:spTree>
    <p:extLst>
      <p:ext uri="{BB962C8B-B14F-4D97-AF65-F5344CB8AC3E}">
        <p14:creationId xmlns:p14="http://schemas.microsoft.com/office/powerpoint/2010/main" val="2378700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1E724-7F6E-4594-9871-8F89E0A16A90}"/>
              </a:ext>
            </a:extLst>
          </p:cNvPr>
          <p:cNvSpPr>
            <a:spLocks noGrp="1"/>
          </p:cNvSpPr>
          <p:nvPr>
            <p:ph type="title"/>
          </p:nvPr>
        </p:nvSpPr>
        <p:spPr>
          <a:xfrm>
            <a:off x="203170" y="127686"/>
            <a:ext cx="8912160" cy="1144800"/>
          </a:xfrm>
        </p:spPr>
        <p:txBody>
          <a:bodyPr/>
          <a:lstStyle/>
          <a:p>
            <a:r>
              <a:rPr lang="en-US" sz="4400" b="1" i="0" dirty="0">
                <a:solidFill>
                  <a:schemeClr val="bg1"/>
                </a:solidFill>
                <a:effectLst/>
                <a:latin typeface="Helvetica Neue"/>
              </a:rPr>
              <a:t>Analyze by describing data</a:t>
            </a:r>
            <a:endParaRPr lang="en-US" dirty="0"/>
          </a:p>
        </p:txBody>
      </p:sp>
      <p:sp>
        <p:nvSpPr>
          <p:cNvPr id="4" name="TextBox 3">
            <a:extLst>
              <a:ext uri="{FF2B5EF4-FFF2-40B4-BE49-F238E27FC236}">
                <a16:creationId xmlns:a16="http://schemas.microsoft.com/office/drawing/2014/main" id="{877115DE-ED93-412B-9778-02B1A74B7DB6}"/>
              </a:ext>
            </a:extLst>
          </p:cNvPr>
          <p:cNvSpPr txBox="1"/>
          <p:nvPr/>
        </p:nvSpPr>
        <p:spPr>
          <a:xfrm>
            <a:off x="160718" y="1513462"/>
            <a:ext cx="8188856" cy="1200329"/>
          </a:xfrm>
          <a:prstGeom prst="rect">
            <a:avLst/>
          </a:prstGeom>
          <a:noFill/>
        </p:spPr>
        <p:txBody>
          <a:bodyPr wrap="square" rtlCol="0">
            <a:spAutoFit/>
          </a:bodyPr>
          <a:lstStyle/>
          <a:p>
            <a:r>
              <a:rPr lang="en-US" b="1" i="0" dirty="0">
                <a:solidFill>
                  <a:srgbClr val="000000"/>
                </a:solidFill>
                <a:effectLst/>
                <a:latin typeface="Helvetica Neue"/>
              </a:rPr>
              <a:t>Does it indicate that the data is really stable? check the outliers...</a:t>
            </a:r>
          </a:p>
          <a:p>
            <a:pPr algn="l"/>
            <a:endParaRPr lang="en-US" dirty="0"/>
          </a:p>
          <a:p>
            <a:pPr algn="l"/>
            <a:endParaRPr lang="en-US" dirty="0"/>
          </a:p>
          <a:p>
            <a:pPr algn="l"/>
            <a:endParaRPr lang="en-US" dirty="0"/>
          </a:p>
        </p:txBody>
      </p:sp>
      <p:pic>
        <p:nvPicPr>
          <p:cNvPr id="5" name="Picture 5">
            <a:extLst>
              <a:ext uri="{FF2B5EF4-FFF2-40B4-BE49-F238E27FC236}">
                <a16:creationId xmlns:a16="http://schemas.microsoft.com/office/drawing/2014/main" id="{F6009D5A-B381-4FF3-88D5-AF1A00C2F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491" y="1862784"/>
            <a:ext cx="4469841" cy="3326984"/>
          </a:xfrm>
          <a:prstGeom prst="rect">
            <a:avLst/>
          </a:prstGeom>
        </p:spPr>
      </p:pic>
      <p:sp>
        <p:nvSpPr>
          <p:cNvPr id="6" name="TextBox 5">
            <a:extLst>
              <a:ext uri="{FF2B5EF4-FFF2-40B4-BE49-F238E27FC236}">
                <a16:creationId xmlns:a16="http://schemas.microsoft.com/office/drawing/2014/main" id="{7DE87DC3-F58A-4DA5-8888-B7ABF941EAD0}"/>
              </a:ext>
            </a:extLst>
          </p:cNvPr>
          <p:cNvSpPr txBox="1"/>
          <p:nvPr/>
        </p:nvSpPr>
        <p:spPr>
          <a:xfrm>
            <a:off x="3977802" y="2502440"/>
            <a:ext cx="1828800" cy="1828800"/>
          </a:xfrm>
          <a:prstGeom prst="rect">
            <a:avLst/>
          </a:prstGeom>
          <a:noFill/>
        </p:spPr>
        <p:txBody>
          <a:bodyPr wrap="square" rtlCol="0">
            <a:spAutoFit/>
          </a:bodyPr>
          <a:lstStyle/>
          <a:p>
            <a:pPr algn="l"/>
            <a:endParaRPr lang="en-US" dirty="0"/>
          </a:p>
        </p:txBody>
      </p:sp>
      <p:sp>
        <p:nvSpPr>
          <p:cNvPr id="7" name="TextBox 6">
            <a:extLst>
              <a:ext uri="{FF2B5EF4-FFF2-40B4-BE49-F238E27FC236}">
                <a16:creationId xmlns:a16="http://schemas.microsoft.com/office/drawing/2014/main" id="{E31B8ABF-9C8D-4843-AB05-2A0DE7C2ED3D}"/>
              </a:ext>
            </a:extLst>
          </p:cNvPr>
          <p:cNvSpPr txBox="1"/>
          <p:nvPr/>
        </p:nvSpPr>
        <p:spPr>
          <a:xfrm>
            <a:off x="702823" y="5344538"/>
            <a:ext cx="1828800" cy="369332"/>
          </a:xfrm>
          <a:prstGeom prst="rect">
            <a:avLst/>
          </a:prstGeom>
          <a:noFill/>
        </p:spPr>
        <p:txBody>
          <a:bodyPr wrap="square" rtlCol="0">
            <a:spAutoFit/>
          </a:bodyPr>
          <a:lstStyle/>
          <a:p>
            <a:r>
              <a:rPr lang="en-US">
                <a:solidFill>
                  <a:srgbClr val="000000"/>
                </a:solidFill>
                <a:latin typeface="Helvetica Neue"/>
              </a:rPr>
              <a:t>I</a:t>
            </a:r>
            <a:r>
              <a:rPr lang="en-US" i="0">
                <a:solidFill>
                  <a:srgbClr val="000000"/>
                </a:solidFill>
                <a:effectLst/>
                <a:latin typeface="Helvetica Neue"/>
              </a:rPr>
              <a:t> got them 😈</a:t>
            </a:r>
            <a:endParaRPr lang="en-US" i="0" dirty="0">
              <a:solidFill>
                <a:srgbClr val="000000"/>
              </a:solidFill>
              <a:effectLst/>
              <a:latin typeface="Helvetica Neue"/>
            </a:endParaRPr>
          </a:p>
        </p:txBody>
      </p:sp>
    </p:spTree>
    <p:extLst>
      <p:ext uri="{BB962C8B-B14F-4D97-AF65-F5344CB8AC3E}">
        <p14:creationId xmlns:p14="http://schemas.microsoft.com/office/powerpoint/2010/main" val="377897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25FF-FE63-469E-B901-4E9AD383107C}"/>
              </a:ext>
            </a:extLst>
          </p:cNvPr>
          <p:cNvSpPr>
            <a:spLocks noGrp="1"/>
          </p:cNvSpPr>
          <p:nvPr>
            <p:ph type="title"/>
          </p:nvPr>
        </p:nvSpPr>
        <p:spPr/>
        <p:txBody>
          <a:bodyPr/>
          <a:lstStyle/>
          <a:p>
            <a:r>
              <a:rPr lang="en-US" sz="4400" b="1" i="0" dirty="0">
                <a:solidFill>
                  <a:schemeClr val="bg1"/>
                </a:solidFill>
                <a:effectLst/>
                <a:latin typeface="Helvetica Neue"/>
              </a:rPr>
              <a:t>Analyze by describing data</a:t>
            </a:r>
            <a:br>
              <a:rPr lang="en-US" dirty="0"/>
            </a:br>
            <a:endParaRPr lang="en-US" dirty="0"/>
          </a:p>
        </p:txBody>
      </p:sp>
      <p:sp>
        <p:nvSpPr>
          <p:cNvPr id="4" name="TextBox 3">
            <a:extLst>
              <a:ext uri="{FF2B5EF4-FFF2-40B4-BE49-F238E27FC236}">
                <a16:creationId xmlns:a16="http://schemas.microsoft.com/office/drawing/2014/main" id="{B00B9D02-9234-415F-877E-38CFFA48CDD9}"/>
              </a:ext>
            </a:extLst>
          </p:cNvPr>
          <p:cNvSpPr txBox="1"/>
          <p:nvPr/>
        </p:nvSpPr>
        <p:spPr>
          <a:xfrm>
            <a:off x="390727" y="1602632"/>
            <a:ext cx="4481210" cy="369332"/>
          </a:xfrm>
          <a:prstGeom prst="rect">
            <a:avLst/>
          </a:prstGeom>
          <a:noFill/>
        </p:spPr>
        <p:txBody>
          <a:bodyPr wrap="square" rtlCol="0">
            <a:spAutoFit/>
          </a:bodyPr>
          <a:lstStyle/>
          <a:p>
            <a:r>
              <a:rPr lang="en-US" b="1" i="0" dirty="0">
                <a:solidFill>
                  <a:srgbClr val="000000"/>
                </a:solidFill>
                <a:effectLst/>
                <a:latin typeface="Helvetica Neue"/>
              </a:rPr>
              <a:t>Let's find out which this data is..</a:t>
            </a:r>
            <a:endParaRPr lang="en-US" dirty="0"/>
          </a:p>
        </p:txBody>
      </p:sp>
      <p:pic>
        <p:nvPicPr>
          <p:cNvPr id="7" name="Picture 6">
            <a:extLst>
              <a:ext uri="{FF2B5EF4-FFF2-40B4-BE49-F238E27FC236}">
                <a16:creationId xmlns:a16="http://schemas.microsoft.com/office/drawing/2014/main" id="{D9D56CE8-CFDF-4481-A7B3-E958C7013877}"/>
              </a:ext>
            </a:extLst>
          </p:cNvPr>
          <p:cNvPicPr>
            <a:picLocks noChangeAspect="1"/>
          </p:cNvPicPr>
          <p:nvPr/>
        </p:nvPicPr>
        <p:blipFill>
          <a:blip r:embed="rId2"/>
          <a:stretch>
            <a:fillRect/>
          </a:stretch>
        </p:blipFill>
        <p:spPr>
          <a:xfrm>
            <a:off x="2427389" y="2045443"/>
            <a:ext cx="5972175" cy="3209925"/>
          </a:xfrm>
          <a:prstGeom prst="rect">
            <a:avLst/>
          </a:prstGeom>
        </p:spPr>
      </p:pic>
      <p:sp>
        <p:nvSpPr>
          <p:cNvPr id="8" name="TextBox 7">
            <a:extLst>
              <a:ext uri="{FF2B5EF4-FFF2-40B4-BE49-F238E27FC236}">
                <a16:creationId xmlns:a16="http://schemas.microsoft.com/office/drawing/2014/main" id="{03584679-F401-45D3-9FB5-B69A90E39C9A}"/>
              </a:ext>
            </a:extLst>
          </p:cNvPr>
          <p:cNvSpPr txBox="1"/>
          <p:nvPr/>
        </p:nvSpPr>
        <p:spPr>
          <a:xfrm>
            <a:off x="495000" y="5255368"/>
            <a:ext cx="4894634" cy="369332"/>
          </a:xfrm>
          <a:prstGeom prst="rect">
            <a:avLst/>
          </a:prstGeom>
          <a:noFill/>
        </p:spPr>
        <p:txBody>
          <a:bodyPr wrap="square" rtlCol="0">
            <a:spAutoFit/>
          </a:bodyPr>
          <a:lstStyle/>
          <a:p>
            <a:pPr algn="l"/>
            <a:r>
              <a:rPr lang="en-US" b="0" i="0" dirty="0">
                <a:solidFill>
                  <a:srgbClr val="000000"/>
                </a:solidFill>
                <a:effectLst/>
                <a:latin typeface="Helvetica Neue"/>
              </a:rPr>
              <a:t>only 9 records! we can get red of them safely</a:t>
            </a:r>
            <a:endParaRPr lang="en-US" dirty="0"/>
          </a:p>
        </p:txBody>
      </p:sp>
    </p:spTree>
    <p:extLst>
      <p:ext uri="{BB962C8B-B14F-4D97-AF65-F5344CB8AC3E}">
        <p14:creationId xmlns:p14="http://schemas.microsoft.com/office/powerpoint/2010/main" val="370279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8787-6314-4B0F-9234-91588047D656}"/>
              </a:ext>
            </a:extLst>
          </p:cNvPr>
          <p:cNvSpPr>
            <a:spLocks noGrp="1"/>
          </p:cNvSpPr>
          <p:nvPr>
            <p:ph type="title"/>
          </p:nvPr>
        </p:nvSpPr>
        <p:spPr>
          <a:xfrm>
            <a:off x="365298" y="121596"/>
            <a:ext cx="8912160" cy="1144800"/>
          </a:xfrm>
        </p:spPr>
        <p:txBody>
          <a:bodyPr/>
          <a:lstStyle/>
          <a:p>
            <a:r>
              <a:rPr lang="en-US" b="1" dirty="0">
                <a:solidFill>
                  <a:schemeClr val="bg1"/>
                </a:solidFill>
              </a:rPr>
              <a:t>DEA</a:t>
            </a:r>
          </a:p>
        </p:txBody>
      </p:sp>
      <p:sp>
        <p:nvSpPr>
          <p:cNvPr id="4" name="TextBox 3">
            <a:extLst>
              <a:ext uri="{FF2B5EF4-FFF2-40B4-BE49-F238E27FC236}">
                <a16:creationId xmlns:a16="http://schemas.microsoft.com/office/drawing/2014/main" id="{8D1C3CE2-48D6-47E4-A0BB-9D0C6C62ADAC}"/>
              </a:ext>
            </a:extLst>
          </p:cNvPr>
          <p:cNvSpPr txBox="1"/>
          <p:nvPr/>
        </p:nvSpPr>
        <p:spPr>
          <a:xfrm>
            <a:off x="170744" y="1472929"/>
            <a:ext cx="7830255" cy="646331"/>
          </a:xfrm>
          <a:prstGeom prst="rect">
            <a:avLst/>
          </a:prstGeom>
          <a:noFill/>
        </p:spPr>
        <p:txBody>
          <a:bodyPr wrap="square" rtlCol="0">
            <a:spAutoFit/>
          </a:bodyPr>
          <a:lstStyle/>
          <a:p>
            <a:r>
              <a:rPr lang="en-US" b="1" i="0" dirty="0">
                <a:solidFill>
                  <a:srgbClr val="000000"/>
                </a:solidFill>
                <a:effectLst/>
                <a:latin typeface="Helvetica Neue"/>
              </a:rPr>
              <a:t>take a look at the features and its effect in the target "charges" …</a:t>
            </a:r>
          </a:p>
          <a:p>
            <a:pPr algn="l"/>
            <a:endParaRPr lang="en-US" dirty="0"/>
          </a:p>
        </p:txBody>
      </p:sp>
      <p:pic>
        <p:nvPicPr>
          <p:cNvPr id="5" name="Picture 5">
            <a:extLst>
              <a:ext uri="{FF2B5EF4-FFF2-40B4-BE49-F238E27FC236}">
                <a16:creationId xmlns:a16="http://schemas.microsoft.com/office/drawing/2014/main" id="{541D1779-88CE-4CB5-B2EC-8293813E1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591" y="1846533"/>
            <a:ext cx="4799302" cy="4401256"/>
          </a:xfrm>
          <a:prstGeom prst="rect">
            <a:avLst/>
          </a:prstGeom>
        </p:spPr>
      </p:pic>
      <p:sp>
        <p:nvSpPr>
          <p:cNvPr id="6" name="TextBox 5">
            <a:extLst>
              <a:ext uri="{FF2B5EF4-FFF2-40B4-BE49-F238E27FC236}">
                <a16:creationId xmlns:a16="http://schemas.microsoft.com/office/drawing/2014/main" id="{93BC0160-1174-44AB-BE2C-F654D5C16ECF}"/>
              </a:ext>
            </a:extLst>
          </p:cNvPr>
          <p:cNvSpPr txBox="1"/>
          <p:nvPr/>
        </p:nvSpPr>
        <p:spPr>
          <a:xfrm>
            <a:off x="243194" y="2907759"/>
            <a:ext cx="4505398" cy="2031325"/>
          </a:xfrm>
          <a:prstGeom prst="rect">
            <a:avLst/>
          </a:prstGeom>
          <a:noFill/>
        </p:spPr>
        <p:txBody>
          <a:bodyPr wrap="square" rtlCol="0">
            <a:spAutoFit/>
          </a:bodyPr>
          <a:lstStyle/>
          <a:p>
            <a:r>
              <a:rPr lang="en-US" b="1" i="0" dirty="0">
                <a:solidFill>
                  <a:srgbClr val="000000"/>
                </a:solidFill>
                <a:effectLst/>
                <a:latin typeface="Helvetica Neue"/>
              </a:rPr>
              <a:t>insights:</a:t>
            </a:r>
          </a:p>
          <a:p>
            <a:pPr marL="285750" indent="-285750">
              <a:buFont typeface="Arial" panose="020B0604020202020204" pitchFamily="34" charset="0"/>
              <a:buChar char="•"/>
            </a:pPr>
            <a:r>
              <a:rPr lang="en-US" b="0" i="0" dirty="0">
                <a:solidFill>
                  <a:srgbClr val="000000"/>
                </a:solidFill>
                <a:effectLst/>
                <a:latin typeface="Helvetica Neue"/>
              </a:rPr>
              <a:t>Most of the people who smoke are obese people</a:t>
            </a:r>
          </a:p>
          <a:p>
            <a:pPr marL="285750" indent="-285750">
              <a:buFont typeface="Arial" panose="020B0604020202020204" pitchFamily="34" charset="0"/>
              <a:buChar char="•"/>
            </a:pPr>
            <a:r>
              <a:rPr lang="en-US" b="0" i="0" dirty="0">
                <a:solidFill>
                  <a:srgbClr val="000000"/>
                </a:solidFill>
                <a:effectLst/>
                <a:latin typeface="Helvetica Neue"/>
              </a:rPr>
              <a:t>Even though a person is not obese but he/she smokes, his/her charges tends to be higher.</a:t>
            </a:r>
          </a:p>
          <a:p>
            <a:pPr algn="l"/>
            <a:endParaRPr lang="en-US" dirty="0"/>
          </a:p>
        </p:txBody>
      </p:sp>
    </p:spTree>
    <p:extLst>
      <p:ext uri="{BB962C8B-B14F-4D97-AF65-F5344CB8AC3E}">
        <p14:creationId xmlns:p14="http://schemas.microsoft.com/office/powerpoint/2010/main" val="532210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556F-8D9C-485F-84FB-28C80A2CAD03}"/>
              </a:ext>
            </a:extLst>
          </p:cNvPr>
          <p:cNvSpPr>
            <a:spLocks noGrp="1"/>
          </p:cNvSpPr>
          <p:nvPr>
            <p:ph type="title"/>
          </p:nvPr>
        </p:nvSpPr>
        <p:spPr>
          <a:xfrm>
            <a:off x="495000" y="0"/>
            <a:ext cx="8912160" cy="1144800"/>
          </a:xfrm>
        </p:spPr>
        <p:txBody>
          <a:bodyPr/>
          <a:lstStyle/>
          <a:p>
            <a:r>
              <a:rPr lang="en-US" b="1" dirty="0">
                <a:solidFill>
                  <a:schemeClr val="bg1"/>
                </a:solidFill>
              </a:rPr>
              <a:t>DEA</a:t>
            </a:r>
            <a:endParaRPr lang="en-US" dirty="0"/>
          </a:p>
        </p:txBody>
      </p:sp>
      <p:sp>
        <p:nvSpPr>
          <p:cNvPr id="4" name="TextBox 3">
            <a:extLst>
              <a:ext uri="{FF2B5EF4-FFF2-40B4-BE49-F238E27FC236}">
                <a16:creationId xmlns:a16="http://schemas.microsoft.com/office/drawing/2014/main" id="{35966DC7-1CEC-47D5-A8BA-0EE91753DA1F}"/>
              </a:ext>
            </a:extLst>
          </p:cNvPr>
          <p:cNvSpPr txBox="1"/>
          <p:nvPr/>
        </p:nvSpPr>
        <p:spPr>
          <a:xfrm>
            <a:off x="4038600" y="2502440"/>
            <a:ext cx="1828800" cy="1828800"/>
          </a:xfrm>
          <a:prstGeom prst="rect">
            <a:avLst/>
          </a:prstGeom>
          <a:noFill/>
        </p:spPr>
        <p:txBody>
          <a:bodyPr wrap="square" rtlCol="0">
            <a:spAutoFit/>
          </a:bodyPr>
          <a:lstStyle/>
          <a:p>
            <a:pPr algn="l"/>
            <a:endParaRPr lang="en-US" dirty="0"/>
          </a:p>
        </p:txBody>
      </p:sp>
      <p:sp>
        <p:nvSpPr>
          <p:cNvPr id="5" name="TextBox 4">
            <a:extLst>
              <a:ext uri="{FF2B5EF4-FFF2-40B4-BE49-F238E27FC236}">
                <a16:creationId xmlns:a16="http://schemas.microsoft.com/office/drawing/2014/main" id="{2DA1AD6B-B132-4FCD-9EBC-1A2C2B9E3E9F}"/>
              </a:ext>
            </a:extLst>
          </p:cNvPr>
          <p:cNvSpPr txBox="1"/>
          <p:nvPr/>
        </p:nvSpPr>
        <p:spPr>
          <a:xfrm>
            <a:off x="99410" y="1432398"/>
            <a:ext cx="7123377" cy="923330"/>
          </a:xfrm>
          <a:prstGeom prst="rect">
            <a:avLst/>
          </a:prstGeom>
          <a:noFill/>
        </p:spPr>
        <p:txBody>
          <a:bodyPr wrap="square" rtlCol="0">
            <a:spAutoFit/>
          </a:bodyPr>
          <a:lstStyle/>
          <a:p>
            <a:r>
              <a:rPr lang="en-US" b="1" i="0" dirty="0">
                <a:solidFill>
                  <a:srgbClr val="000000"/>
                </a:solidFill>
                <a:effectLst/>
                <a:latin typeface="Helvetica Neue"/>
              </a:rPr>
              <a:t>I see that It will be clearer if we classify people into categories according to their "bmi" 💡</a:t>
            </a:r>
          </a:p>
          <a:p>
            <a:pPr algn="l"/>
            <a:endParaRPr lang="en-US" dirty="0"/>
          </a:p>
        </p:txBody>
      </p:sp>
      <p:sp>
        <p:nvSpPr>
          <p:cNvPr id="6" name="TextBox 5">
            <a:extLst>
              <a:ext uri="{FF2B5EF4-FFF2-40B4-BE49-F238E27FC236}">
                <a16:creationId xmlns:a16="http://schemas.microsoft.com/office/drawing/2014/main" id="{06C86182-4D97-4667-875E-02827A5D4CC6}"/>
              </a:ext>
            </a:extLst>
          </p:cNvPr>
          <p:cNvSpPr txBox="1"/>
          <p:nvPr/>
        </p:nvSpPr>
        <p:spPr>
          <a:xfrm>
            <a:off x="293452" y="2320161"/>
            <a:ext cx="5121612" cy="1200329"/>
          </a:xfrm>
          <a:prstGeom prst="rect">
            <a:avLst/>
          </a:prstGeom>
          <a:noFill/>
        </p:spPr>
        <p:txBody>
          <a:bodyPr wrap="square" rtlCol="0">
            <a:spAutoFit/>
          </a:bodyPr>
          <a:lstStyle/>
          <a:p>
            <a:pPr marL="285750" indent="-285750" algn="l">
              <a:buFont typeface="Arial" panose="020B0604020202020204" pitchFamily="34" charset="0"/>
              <a:buChar char="•"/>
            </a:pPr>
            <a:r>
              <a:rPr lang="en-US" dirty="0"/>
              <a:t>bmi  &lt;  18.5  , be underweight</a:t>
            </a:r>
          </a:p>
          <a:p>
            <a:pPr marL="285750" indent="-285750" algn="l">
              <a:buFont typeface="Arial" panose="020B0604020202020204" pitchFamily="34" charset="0"/>
              <a:buChar char="•"/>
            </a:pPr>
            <a:r>
              <a:rPr lang="en-US" dirty="0"/>
              <a:t>bmi &gt; or = </a:t>
            </a:r>
            <a:r>
              <a:rPr lang="ar-EG" dirty="0"/>
              <a:t>18.5</a:t>
            </a:r>
            <a:r>
              <a:rPr lang="en-US" dirty="0"/>
              <a:t> &amp; bmi &lt;24.5 , be normal</a:t>
            </a:r>
          </a:p>
          <a:p>
            <a:pPr marL="285750" indent="-285750" algn="l">
              <a:buFont typeface="Arial" panose="020B0604020202020204" pitchFamily="34" charset="0"/>
              <a:buChar char="•"/>
            </a:pPr>
            <a:r>
              <a:rPr lang="en-US" dirty="0"/>
              <a:t>bmi &gt; or = 24.5 &amp; bmi &lt; 30 , be overweight</a:t>
            </a:r>
          </a:p>
          <a:p>
            <a:pPr marL="285750" indent="-285750" algn="l">
              <a:buFont typeface="Arial" panose="020B0604020202020204" pitchFamily="34" charset="0"/>
              <a:buChar char="•"/>
            </a:pPr>
            <a:r>
              <a:rPr lang="en-US" dirty="0"/>
              <a:t>bmi &gt; 30 , be obese</a:t>
            </a:r>
          </a:p>
        </p:txBody>
      </p:sp>
      <p:pic>
        <p:nvPicPr>
          <p:cNvPr id="11" name="Picture 10">
            <a:extLst>
              <a:ext uri="{FF2B5EF4-FFF2-40B4-BE49-F238E27FC236}">
                <a16:creationId xmlns:a16="http://schemas.microsoft.com/office/drawing/2014/main" id="{944EE2D8-C66F-4CEE-A96A-4601A0073060}"/>
              </a:ext>
            </a:extLst>
          </p:cNvPr>
          <p:cNvPicPr>
            <a:picLocks noChangeAspect="1"/>
          </p:cNvPicPr>
          <p:nvPr/>
        </p:nvPicPr>
        <p:blipFill>
          <a:blip r:embed="rId2"/>
          <a:stretch>
            <a:fillRect/>
          </a:stretch>
        </p:blipFill>
        <p:spPr>
          <a:xfrm>
            <a:off x="6259782" y="3795003"/>
            <a:ext cx="1371600" cy="1943100"/>
          </a:xfrm>
          <a:prstGeom prst="rect">
            <a:avLst/>
          </a:prstGeom>
        </p:spPr>
      </p:pic>
      <p:pic>
        <p:nvPicPr>
          <p:cNvPr id="14" name="Picture 13">
            <a:extLst>
              <a:ext uri="{FF2B5EF4-FFF2-40B4-BE49-F238E27FC236}">
                <a16:creationId xmlns:a16="http://schemas.microsoft.com/office/drawing/2014/main" id="{657C040E-FD03-459D-BACE-E03C37377095}"/>
              </a:ext>
            </a:extLst>
          </p:cNvPr>
          <p:cNvPicPr>
            <a:picLocks noChangeAspect="1"/>
          </p:cNvPicPr>
          <p:nvPr/>
        </p:nvPicPr>
        <p:blipFill>
          <a:blip r:embed="rId3"/>
          <a:stretch>
            <a:fillRect/>
          </a:stretch>
        </p:blipFill>
        <p:spPr>
          <a:xfrm>
            <a:off x="2387870" y="3888935"/>
            <a:ext cx="733425" cy="1933575"/>
          </a:xfrm>
          <a:prstGeom prst="rect">
            <a:avLst/>
          </a:prstGeom>
        </p:spPr>
      </p:pic>
      <p:sp>
        <p:nvSpPr>
          <p:cNvPr id="15" name="Arrow: Right 14">
            <a:extLst>
              <a:ext uri="{FF2B5EF4-FFF2-40B4-BE49-F238E27FC236}">
                <a16:creationId xmlns:a16="http://schemas.microsoft.com/office/drawing/2014/main" id="{8DB90239-933B-4FF9-A24B-AFA31361962B}"/>
              </a:ext>
            </a:extLst>
          </p:cNvPr>
          <p:cNvSpPr/>
          <p:nvPr/>
        </p:nvSpPr>
        <p:spPr>
          <a:xfrm>
            <a:off x="3585486" y="4523361"/>
            <a:ext cx="1991706" cy="488685"/>
          </a:xfrm>
          <a:prstGeom prst="rightArrow">
            <a:avLst>
              <a:gd name="adj1" fmla="val 50000"/>
              <a:gd name="adj2" fmla="val 49164"/>
            </a:avLst>
          </a:prstGeom>
          <a:solidFill>
            <a:srgbClr val="005390"/>
          </a:solidFill>
          <a:ln>
            <a:solidFill>
              <a:srgbClr val="00539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442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94A593-22D2-4108-BFAE-DB687A199628}"/>
              </a:ext>
            </a:extLst>
          </p:cNvPr>
          <p:cNvSpPr txBox="1">
            <a:spLocks noGrp="1"/>
          </p:cNvSpPr>
          <p:nvPr>
            <p:ph type="title"/>
          </p:nvPr>
        </p:nvSpPr>
        <p:spPr>
          <a:xfrm>
            <a:off x="422043" y="111472"/>
            <a:ext cx="8912160" cy="11448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DEA</a:t>
            </a:r>
            <a:endParaRPr lang="en-US" dirty="0"/>
          </a:p>
        </p:txBody>
      </p:sp>
      <p:sp>
        <p:nvSpPr>
          <p:cNvPr id="6" name="TextBox 5">
            <a:extLst>
              <a:ext uri="{FF2B5EF4-FFF2-40B4-BE49-F238E27FC236}">
                <a16:creationId xmlns:a16="http://schemas.microsoft.com/office/drawing/2014/main" id="{AAEA6C75-6765-4734-A3F9-034F0B801D49}"/>
              </a:ext>
            </a:extLst>
          </p:cNvPr>
          <p:cNvSpPr txBox="1"/>
          <p:nvPr/>
        </p:nvSpPr>
        <p:spPr>
          <a:xfrm>
            <a:off x="422043" y="1691802"/>
            <a:ext cx="2811294" cy="738664"/>
          </a:xfrm>
          <a:prstGeom prst="rect">
            <a:avLst/>
          </a:prstGeom>
          <a:noFill/>
        </p:spPr>
        <p:txBody>
          <a:bodyPr wrap="square" rtlCol="0">
            <a:spAutoFit/>
          </a:bodyPr>
          <a:lstStyle/>
          <a:p>
            <a:r>
              <a:rPr lang="en-US" sz="2400" b="1" i="0" dirty="0">
                <a:solidFill>
                  <a:srgbClr val="000000"/>
                </a:solidFill>
                <a:effectLst/>
                <a:latin typeface="Helvetica Neue"/>
              </a:rPr>
              <a:t>age VS charges</a:t>
            </a:r>
          </a:p>
          <a:p>
            <a:pPr algn="l"/>
            <a:endParaRPr lang="en-US" dirty="0"/>
          </a:p>
        </p:txBody>
      </p:sp>
      <p:pic>
        <p:nvPicPr>
          <p:cNvPr id="7" name="Picture 7">
            <a:extLst>
              <a:ext uri="{FF2B5EF4-FFF2-40B4-BE49-F238E27FC236}">
                <a16:creationId xmlns:a16="http://schemas.microsoft.com/office/drawing/2014/main" id="{EEE87E73-E6C3-4077-9C23-E1CEC3FCB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462" y="1755287"/>
            <a:ext cx="4799302" cy="4401256"/>
          </a:xfrm>
          <a:prstGeom prst="rect">
            <a:avLst/>
          </a:prstGeom>
        </p:spPr>
      </p:pic>
      <p:sp>
        <p:nvSpPr>
          <p:cNvPr id="8" name="TextBox 7">
            <a:extLst>
              <a:ext uri="{FF2B5EF4-FFF2-40B4-BE49-F238E27FC236}">
                <a16:creationId xmlns:a16="http://schemas.microsoft.com/office/drawing/2014/main" id="{4B4931C6-E8AF-4FA8-9287-876E6BD51768}"/>
              </a:ext>
            </a:extLst>
          </p:cNvPr>
          <p:cNvSpPr txBox="1"/>
          <p:nvPr/>
        </p:nvSpPr>
        <p:spPr>
          <a:xfrm>
            <a:off x="520429" y="2778057"/>
            <a:ext cx="3921868" cy="2031325"/>
          </a:xfrm>
          <a:prstGeom prst="rect">
            <a:avLst/>
          </a:prstGeom>
          <a:noFill/>
        </p:spPr>
        <p:txBody>
          <a:bodyPr wrap="square" rtlCol="0">
            <a:spAutoFit/>
          </a:bodyPr>
          <a:lstStyle/>
          <a:p>
            <a:r>
              <a:rPr lang="en-US" b="1" i="0" dirty="0">
                <a:solidFill>
                  <a:srgbClr val="000000"/>
                </a:solidFill>
                <a:effectLst/>
                <a:latin typeface="Helvetica Neue"/>
              </a:rPr>
              <a:t>Insights</a:t>
            </a:r>
          </a:p>
          <a:p>
            <a:pPr marL="285750" indent="-285750">
              <a:buFont typeface="Arial" panose="020B0604020202020204" pitchFamily="34" charset="0"/>
              <a:buChar char="•"/>
            </a:pPr>
            <a:r>
              <a:rPr lang="en-US" b="0" i="0" dirty="0">
                <a:solidFill>
                  <a:srgbClr val="000000"/>
                </a:solidFill>
                <a:effectLst/>
                <a:latin typeface="Helvetica Neue"/>
              </a:rPr>
              <a:t>Charges increases as the age of the person increases</a:t>
            </a:r>
          </a:p>
          <a:p>
            <a:pPr marL="285750" indent="-285750">
              <a:buFont typeface="Arial" panose="020B0604020202020204" pitchFamily="34" charset="0"/>
              <a:buChar char="•"/>
            </a:pPr>
            <a:r>
              <a:rPr lang="en-US" b="0" i="0" dirty="0">
                <a:solidFill>
                  <a:srgbClr val="000000"/>
                </a:solidFill>
                <a:effectLst/>
                <a:latin typeface="Helvetica Neue"/>
              </a:rPr>
              <a:t>Smokers and obese people have the highest charges regardless of their age.</a:t>
            </a:r>
          </a:p>
          <a:p>
            <a:pPr algn="l"/>
            <a:endParaRPr lang="en-US" dirty="0"/>
          </a:p>
        </p:txBody>
      </p:sp>
    </p:spTree>
    <p:extLst>
      <p:ext uri="{BB962C8B-B14F-4D97-AF65-F5344CB8AC3E}">
        <p14:creationId xmlns:p14="http://schemas.microsoft.com/office/powerpoint/2010/main" val="1534667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5930-890F-44D2-8547-061685A05C08}"/>
              </a:ext>
            </a:extLst>
          </p:cNvPr>
          <p:cNvSpPr>
            <a:spLocks noGrp="1"/>
          </p:cNvSpPr>
          <p:nvPr>
            <p:ph type="title"/>
          </p:nvPr>
        </p:nvSpPr>
        <p:spPr>
          <a:xfrm>
            <a:off x="365297" y="297919"/>
            <a:ext cx="8912160" cy="1144800"/>
          </a:xfrm>
        </p:spPr>
        <p:txBody>
          <a:bodyPr/>
          <a:lstStyle/>
          <a:p>
            <a:r>
              <a:rPr lang="en-US" b="1" dirty="0">
                <a:solidFill>
                  <a:schemeClr val="bg1"/>
                </a:solidFill>
              </a:rPr>
              <a:t>DEA</a:t>
            </a:r>
            <a:br>
              <a:rPr lang="en-US" dirty="0"/>
            </a:br>
            <a:endParaRPr lang="en-US" dirty="0"/>
          </a:p>
        </p:txBody>
      </p:sp>
      <p:sp>
        <p:nvSpPr>
          <p:cNvPr id="4" name="TextBox 3">
            <a:extLst>
              <a:ext uri="{FF2B5EF4-FFF2-40B4-BE49-F238E27FC236}">
                <a16:creationId xmlns:a16="http://schemas.microsoft.com/office/drawing/2014/main" id="{C9DED731-C4D6-4A3E-9813-4C9A0367341D}"/>
              </a:ext>
            </a:extLst>
          </p:cNvPr>
          <p:cNvSpPr txBox="1"/>
          <p:nvPr/>
        </p:nvSpPr>
        <p:spPr>
          <a:xfrm>
            <a:off x="0" y="1521568"/>
            <a:ext cx="5439383" cy="923330"/>
          </a:xfrm>
          <a:prstGeom prst="rect">
            <a:avLst/>
          </a:prstGeom>
          <a:noFill/>
        </p:spPr>
        <p:txBody>
          <a:bodyPr wrap="square" rtlCol="0">
            <a:spAutoFit/>
          </a:bodyPr>
          <a:lstStyle/>
          <a:p>
            <a:r>
              <a:rPr lang="en-US" b="1" i="0" dirty="0">
                <a:solidFill>
                  <a:srgbClr val="000000"/>
                </a:solidFill>
                <a:effectLst/>
                <a:latin typeface="Helvetica Neue"/>
              </a:rPr>
              <a:t>I'll do the same thing with "age" so that the data to be follow the same </a:t>
            </a:r>
            <a:r>
              <a:rPr lang="en-US" b="1" i="0" dirty="0" err="1">
                <a:solidFill>
                  <a:srgbClr val="000000"/>
                </a:solidFill>
                <a:effectLst/>
                <a:latin typeface="Helvetica Neue"/>
              </a:rPr>
              <a:t>flo</a:t>
            </a:r>
            <a:r>
              <a:rPr lang="en-US" b="1" i="0" dirty="0">
                <a:solidFill>
                  <a:srgbClr val="000000"/>
                </a:solidFill>
                <a:effectLst/>
                <a:latin typeface="Helvetica Neue"/>
              </a:rPr>
              <a:t> 🤙🏻</a:t>
            </a:r>
          </a:p>
          <a:p>
            <a:pPr algn="l"/>
            <a:endParaRPr lang="en-US" dirty="0"/>
          </a:p>
        </p:txBody>
      </p:sp>
      <p:sp>
        <p:nvSpPr>
          <p:cNvPr id="5" name="TextBox 4">
            <a:extLst>
              <a:ext uri="{FF2B5EF4-FFF2-40B4-BE49-F238E27FC236}">
                <a16:creationId xmlns:a16="http://schemas.microsoft.com/office/drawing/2014/main" id="{4A41E774-9EEE-46D2-A379-216526902591}"/>
              </a:ext>
            </a:extLst>
          </p:cNvPr>
          <p:cNvSpPr txBox="1"/>
          <p:nvPr/>
        </p:nvSpPr>
        <p:spPr>
          <a:xfrm>
            <a:off x="601493" y="2348419"/>
            <a:ext cx="4278550" cy="923330"/>
          </a:xfrm>
          <a:prstGeom prst="rect">
            <a:avLst/>
          </a:prstGeom>
          <a:noFill/>
        </p:spPr>
        <p:txBody>
          <a:bodyPr wrap="square" rtlCol="0">
            <a:spAutoFit/>
          </a:bodyPr>
          <a:lstStyle/>
          <a:p>
            <a:pPr marL="285750" indent="-285750" algn="l">
              <a:buFont typeface="Arial" panose="020B0604020202020204" pitchFamily="34" charset="0"/>
              <a:buChar char="•"/>
            </a:pPr>
            <a:r>
              <a:rPr lang="en-US" dirty="0"/>
              <a:t>Age &lt;= 35 year , be Young Adult</a:t>
            </a:r>
          </a:p>
          <a:p>
            <a:pPr marL="285750" indent="-285750" algn="l">
              <a:buFont typeface="Arial" panose="020B0604020202020204" pitchFamily="34" charset="0"/>
              <a:buChar char="•"/>
            </a:pPr>
            <a:r>
              <a:rPr lang="en-US" dirty="0"/>
              <a:t>Age &lt;=50 year , be Senior Adult</a:t>
            </a:r>
          </a:p>
          <a:p>
            <a:pPr marL="285750" indent="-285750" algn="l">
              <a:buFont typeface="Arial" panose="020B0604020202020204" pitchFamily="34" charset="0"/>
              <a:buChar char="•"/>
            </a:pPr>
            <a:r>
              <a:rPr lang="en-US" dirty="0"/>
              <a:t>Age &gt; 50 year , be Elder</a:t>
            </a:r>
          </a:p>
        </p:txBody>
      </p:sp>
      <p:pic>
        <p:nvPicPr>
          <p:cNvPr id="8" name="Picture 7">
            <a:extLst>
              <a:ext uri="{FF2B5EF4-FFF2-40B4-BE49-F238E27FC236}">
                <a16:creationId xmlns:a16="http://schemas.microsoft.com/office/drawing/2014/main" id="{19C0E812-A237-48D0-BA0B-A96052F5F315}"/>
              </a:ext>
            </a:extLst>
          </p:cNvPr>
          <p:cNvPicPr>
            <a:picLocks noChangeAspect="1"/>
          </p:cNvPicPr>
          <p:nvPr/>
        </p:nvPicPr>
        <p:blipFill>
          <a:blip r:embed="rId2"/>
          <a:stretch>
            <a:fillRect/>
          </a:stretch>
        </p:blipFill>
        <p:spPr>
          <a:xfrm>
            <a:off x="6523747" y="3949936"/>
            <a:ext cx="1038225" cy="1876425"/>
          </a:xfrm>
          <a:prstGeom prst="rect">
            <a:avLst/>
          </a:prstGeom>
        </p:spPr>
      </p:pic>
      <p:pic>
        <p:nvPicPr>
          <p:cNvPr id="14" name="Picture 13">
            <a:extLst>
              <a:ext uri="{FF2B5EF4-FFF2-40B4-BE49-F238E27FC236}">
                <a16:creationId xmlns:a16="http://schemas.microsoft.com/office/drawing/2014/main" id="{DF70F687-1922-48FD-9F3E-3BDBCE4092A0}"/>
              </a:ext>
            </a:extLst>
          </p:cNvPr>
          <p:cNvPicPr>
            <a:picLocks noChangeAspect="1"/>
          </p:cNvPicPr>
          <p:nvPr/>
        </p:nvPicPr>
        <p:blipFill>
          <a:blip r:embed="rId3"/>
          <a:stretch>
            <a:fillRect/>
          </a:stretch>
        </p:blipFill>
        <p:spPr>
          <a:xfrm>
            <a:off x="1723958" y="3873735"/>
            <a:ext cx="504825" cy="2028825"/>
          </a:xfrm>
          <a:prstGeom prst="rect">
            <a:avLst/>
          </a:prstGeom>
        </p:spPr>
      </p:pic>
      <p:sp>
        <p:nvSpPr>
          <p:cNvPr id="16" name="Arrow: Right 15">
            <a:extLst>
              <a:ext uri="{FF2B5EF4-FFF2-40B4-BE49-F238E27FC236}">
                <a16:creationId xmlns:a16="http://schemas.microsoft.com/office/drawing/2014/main" id="{AAC62B94-E7DD-4214-AD0A-D751B3356991}"/>
              </a:ext>
            </a:extLst>
          </p:cNvPr>
          <p:cNvSpPr/>
          <p:nvPr/>
        </p:nvSpPr>
        <p:spPr>
          <a:xfrm>
            <a:off x="3379078" y="4531467"/>
            <a:ext cx="1991706" cy="488685"/>
          </a:xfrm>
          <a:prstGeom prst="rightArrow">
            <a:avLst>
              <a:gd name="adj1" fmla="val 50000"/>
              <a:gd name="adj2" fmla="val 49164"/>
            </a:avLst>
          </a:prstGeom>
          <a:solidFill>
            <a:srgbClr val="005390"/>
          </a:solidFill>
          <a:ln>
            <a:solidFill>
              <a:srgbClr val="00539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241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3975-DA9B-4393-A8C4-CDB782390129}"/>
              </a:ext>
            </a:extLst>
          </p:cNvPr>
          <p:cNvSpPr>
            <a:spLocks noGrp="1"/>
          </p:cNvSpPr>
          <p:nvPr>
            <p:ph type="title"/>
          </p:nvPr>
        </p:nvSpPr>
        <p:spPr>
          <a:xfrm>
            <a:off x="495000" y="131400"/>
            <a:ext cx="8912160" cy="1144800"/>
          </a:xfrm>
        </p:spPr>
        <p:txBody>
          <a:bodyPr/>
          <a:lstStyle/>
          <a:p>
            <a:r>
              <a:rPr lang="en-US" b="1" dirty="0">
                <a:solidFill>
                  <a:schemeClr val="bg1"/>
                </a:solidFill>
              </a:rPr>
              <a:t>DEA</a:t>
            </a:r>
            <a:endParaRPr lang="en-US" dirty="0"/>
          </a:p>
        </p:txBody>
      </p:sp>
      <p:sp>
        <p:nvSpPr>
          <p:cNvPr id="4" name="TextBox 3">
            <a:extLst>
              <a:ext uri="{FF2B5EF4-FFF2-40B4-BE49-F238E27FC236}">
                <a16:creationId xmlns:a16="http://schemas.microsoft.com/office/drawing/2014/main" id="{004E0F74-A43E-4897-B1AD-AE6CC040143A}"/>
              </a:ext>
            </a:extLst>
          </p:cNvPr>
          <p:cNvSpPr txBox="1"/>
          <p:nvPr/>
        </p:nvSpPr>
        <p:spPr>
          <a:xfrm>
            <a:off x="261024" y="1586418"/>
            <a:ext cx="5218889" cy="646331"/>
          </a:xfrm>
          <a:prstGeom prst="rect">
            <a:avLst/>
          </a:prstGeom>
          <a:noFill/>
        </p:spPr>
        <p:txBody>
          <a:bodyPr wrap="square" rtlCol="0">
            <a:spAutoFit/>
          </a:bodyPr>
          <a:lstStyle/>
          <a:p>
            <a:r>
              <a:rPr lang="en-US" b="1" i="0" dirty="0">
                <a:solidFill>
                  <a:srgbClr val="000000"/>
                </a:solidFill>
                <a:effectLst/>
                <a:latin typeface="Helvetica Neue"/>
              </a:rPr>
              <a:t>Relation between sex and charges:</a:t>
            </a:r>
          </a:p>
          <a:p>
            <a:pPr algn="l"/>
            <a:endParaRPr lang="en-US" dirty="0"/>
          </a:p>
        </p:txBody>
      </p:sp>
      <p:pic>
        <p:nvPicPr>
          <p:cNvPr id="5" name="Picture 5">
            <a:extLst>
              <a:ext uri="{FF2B5EF4-FFF2-40B4-BE49-F238E27FC236}">
                <a16:creationId xmlns:a16="http://schemas.microsoft.com/office/drawing/2014/main" id="{8233B5C5-3624-4A18-AB55-C8E984330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560" y="1907150"/>
            <a:ext cx="3631746" cy="3631746"/>
          </a:xfrm>
          <a:prstGeom prst="rect">
            <a:avLst/>
          </a:prstGeom>
        </p:spPr>
      </p:pic>
      <p:sp>
        <p:nvSpPr>
          <p:cNvPr id="6" name="TextBox 5">
            <a:extLst>
              <a:ext uri="{FF2B5EF4-FFF2-40B4-BE49-F238E27FC236}">
                <a16:creationId xmlns:a16="http://schemas.microsoft.com/office/drawing/2014/main" id="{E0B8333E-EADD-4079-8131-472E8EC14C5C}"/>
              </a:ext>
            </a:extLst>
          </p:cNvPr>
          <p:cNvSpPr txBox="1"/>
          <p:nvPr/>
        </p:nvSpPr>
        <p:spPr>
          <a:xfrm>
            <a:off x="686608" y="4622819"/>
            <a:ext cx="4367719" cy="646331"/>
          </a:xfrm>
          <a:prstGeom prst="rect">
            <a:avLst/>
          </a:prstGeom>
          <a:noFill/>
        </p:spPr>
        <p:txBody>
          <a:bodyPr wrap="square" rtlCol="0">
            <a:spAutoFit/>
          </a:bodyPr>
          <a:lstStyle/>
          <a:p>
            <a:r>
              <a:rPr lang="en-US" b="1" i="1" dirty="0">
                <a:solidFill>
                  <a:srgbClr val="000000"/>
                </a:solidFill>
                <a:effectLst/>
                <a:latin typeface="Helvetica Neue"/>
              </a:rPr>
              <a:t>Almost the same proportion...</a:t>
            </a:r>
          </a:p>
          <a:p>
            <a:pPr algn="l"/>
            <a:endParaRPr lang="en-US" dirty="0"/>
          </a:p>
        </p:txBody>
      </p:sp>
    </p:spTree>
    <p:extLst>
      <p:ext uri="{BB962C8B-B14F-4D97-AF65-F5344CB8AC3E}">
        <p14:creationId xmlns:p14="http://schemas.microsoft.com/office/powerpoint/2010/main" val="181388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782A-5661-49F3-AB8A-FD71829453FF}"/>
              </a:ext>
            </a:extLst>
          </p:cNvPr>
          <p:cNvSpPr>
            <a:spLocks noGrp="1"/>
          </p:cNvSpPr>
          <p:nvPr>
            <p:ph type="title"/>
          </p:nvPr>
        </p:nvSpPr>
        <p:spPr>
          <a:xfrm>
            <a:off x="389618" y="459720"/>
            <a:ext cx="8912160" cy="1144800"/>
          </a:xfrm>
        </p:spPr>
        <p:txBody>
          <a:bodyPr/>
          <a:lstStyle/>
          <a:p>
            <a:r>
              <a:rPr lang="en-US" b="1" dirty="0">
                <a:solidFill>
                  <a:schemeClr val="bg1"/>
                </a:solidFill>
              </a:rPr>
              <a:t>DEA</a:t>
            </a:r>
            <a:br>
              <a:rPr lang="en-US" dirty="0"/>
            </a:br>
            <a:endParaRPr lang="en-US" dirty="0"/>
          </a:p>
        </p:txBody>
      </p:sp>
      <p:sp>
        <p:nvSpPr>
          <p:cNvPr id="4" name="TextBox 3">
            <a:extLst>
              <a:ext uri="{FF2B5EF4-FFF2-40B4-BE49-F238E27FC236}">
                <a16:creationId xmlns:a16="http://schemas.microsoft.com/office/drawing/2014/main" id="{3209F75E-6C74-45D7-987B-475362DD327B}"/>
              </a:ext>
            </a:extLst>
          </p:cNvPr>
          <p:cNvSpPr txBox="1"/>
          <p:nvPr/>
        </p:nvSpPr>
        <p:spPr>
          <a:xfrm>
            <a:off x="252918" y="1416185"/>
            <a:ext cx="6823954" cy="369332"/>
          </a:xfrm>
          <a:prstGeom prst="rect">
            <a:avLst/>
          </a:prstGeom>
          <a:noFill/>
        </p:spPr>
        <p:txBody>
          <a:bodyPr wrap="square" rtlCol="0">
            <a:spAutoFit/>
          </a:bodyPr>
          <a:lstStyle/>
          <a:p>
            <a:pPr algn="l"/>
            <a:r>
              <a:rPr lang="en-US" b="1" dirty="0"/>
              <a:t>Checking the charges distributions for males and females</a:t>
            </a:r>
          </a:p>
        </p:txBody>
      </p:sp>
      <p:pic>
        <p:nvPicPr>
          <p:cNvPr id="5" name="Picture 5">
            <a:extLst>
              <a:ext uri="{FF2B5EF4-FFF2-40B4-BE49-F238E27FC236}">
                <a16:creationId xmlns:a16="http://schemas.microsoft.com/office/drawing/2014/main" id="{979D91FB-6423-4AE8-8601-137DA4AD2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420" y="1785517"/>
            <a:ext cx="6601883" cy="4380689"/>
          </a:xfrm>
          <a:prstGeom prst="rect">
            <a:avLst/>
          </a:prstGeom>
        </p:spPr>
      </p:pic>
      <p:sp>
        <p:nvSpPr>
          <p:cNvPr id="6" name="TextBox 5">
            <a:extLst>
              <a:ext uri="{FF2B5EF4-FFF2-40B4-BE49-F238E27FC236}">
                <a16:creationId xmlns:a16="http://schemas.microsoft.com/office/drawing/2014/main" id="{DB526CB9-1A72-434A-8A9A-9AC830D312AF}"/>
              </a:ext>
            </a:extLst>
          </p:cNvPr>
          <p:cNvSpPr txBox="1"/>
          <p:nvPr/>
        </p:nvSpPr>
        <p:spPr>
          <a:xfrm>
            <a:off x="252918" y="2683199"/>
            <a:ext cx="2900464" cy="2585323"/>
          </a:xfrm>
          <a:prstGeom prst="rect">
            <a:avLst/>
          </a:prstGeom>
          <a:noFill/>
        </p:spPr>
        <p:txBody>
          <a:bodyPr wrap="square" rtlCol="0">
            <a:spAutoFit/>
          </a:bodyPr>
          <a:lstStyle/>
          <a:p>
            <a:r>
              <a:rPr lang="en-US" i="1" dirty="0">
                <a:solidFill>
                  <a:srgbClr val="000000"/>
                </a:solidFill>
                <a:effectLst/>
                <a:latin typeface="Helvetica Neue"/>
              </a:rPr>
              <a:t>As we can see the two distributions are almost the same for both women/men, so we can affirm that there is no influence on the medical charges when it comes to the sex variable.</a:t>
            </a:r>
          </a:p>
          <a:p>
            <a:pPr algn="l"/>
            <a:endParaRPr lang="en-US" dirty="0"/>
          </a:p>
        </p:txBody>
      </p:sp>
    </p:spTree>
    <p:extLst>
      <p:ext uri="{BB962C8B-B14F-4D97-AF65-F5344CB8AC3E}">
        <p14:creationId xmlns:p14="http://schemas.microsoft.com/office/powerpoint/2010/main" val="2200633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9EAC-84FF-451F-8E86-5519B10E6EB6}"/>
              </a:ext>
            </a:extLst>
          </p:cNvPr>
          <p:cNvSpPr>
            <a:spLocks noGrp="1"/>
          </p:cNvSpPr>
          <p:nvPr>
            <p:ph type="title"/>
          </p:nvPr>
        </p:nvSpPr>
        <p:spPr>
          <a:xfrm>
            <a:off x="308553" y="127686"/>
            <a:ext cx="8912160" cy="1144800"/>
          </a:xfrm>
        </p:spPr>
        <p:txBody>
          <a:bodyPr/>
          <a:lstStyle/>
          <a:p>
            <a:r>
              <a:rPr lang="en-US" b="1" dirty="0">
                <a:solidFill>
                  <a:schemeClr val="bg1"/>
                </a:solidFill>
              </a:rPr>
              <a:t>DEA</a:t>
            </a:r>
            <a:endParaRPr lang="en-US" dirty="0"/>
          </a:p>
        </p:txBody>
      </p:sp>
      <p:sp>
        <p:nvSpPr>
          <p:cNvPr id="4" name="TextBox 3">
            <a:extLst>
              <a:ext uri="{FF2B5EF4-FFF2-40B4-BE49-F238E27FC236}">
                <a16:creationId xmlns:a16="http://schemas.microsoft.com/office/drawing/2014/main" id="{47813ECB-BB86-456F-9A4B-EE33A6FD4512}"/>
              </a:ext>
            </a:extLst>
          </p:cNvPr>
          <p:cNvSpPr txBox="1"/>
          <p:nvPr/>
        </p:nvSpPr>
        <p:spPr>
          <a:xfrm>
            <a:off x="244813" y="1418400"/>
            <a:ext cx="5486400" cy="646331"/>
          </a:xfrm>
          <a:prstGeom prst="rect">
            <a:avLst/>
          </a:prstGeom>
          <a:noFill/>
        </p:spPr>
        <p:txBody>
          <a:bodyPr wrap="square" rtlCol="0">
            <a:spAutoFit/>
          </a:bodyPr>
          <a:lstStyle/>
          <a:p>
            <a:r>
              <a:rPr lang="en-US" b="1" i="0" dirty="0">
                <a:solidFill>
                  <a:srgbClr val="000000"/>
                </a:solidFill>
                <a:effectLst/>
                <a:latin typeface="Helvetica Neue"/>
              </a:rPr>
              <a:t>let's see how many children our patients have.</a:t>
            </a:r>
          </a:p>
          <a:p>
            <a:pPr algn="l"/>
            <a:endParaRPr lang="en-US" dirty="0"/>
          </a:p>
        </p:txBody>
      </p:sp>
      <p:pic>
        <p:nvPicPr>
          <p:cNvPr id="5" name="Picture 5">
            <a:extLst>
              <a:ext uri="{FF2B5EF4-FFF2-40B4-BE49-F238E27FC236}">
                <a16:creationId xmlns:a16="http://schemas.microsoft.com/office/drawing/2014/main" id="{D24F7557-4ADD-4142-BBD5-D0D308C5A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633" y="1741565"/>
            <a:ext cx="4578727" cy="4401256"/>
          </a:xfrm>
          <a:prstGeom prst="rect">
            <a:avLst/>
          </a:prstGeom>
        </p:spPr>
      </p:pic>
      <p:sp>
        <p:nvSpPr>
          <p:cNvPr id="6" name="TextBox 5">
            <a:extLst>
              <a:ext uri="{FF2B5EF4-FFF2-40B4-BE49-F238E27FC236}">
                <a16:creationId xmlns:a16="http://schemas.microsoft.com/office/drawing/2014/main" id="{2C82775F-8B57-4447-8E3A-2F6BDD9E4A3C}"/>
              </a:ext>
            </a:extLst>
          </p:cNvPr>
          <p:cNvSpPr txBox="1"/>
          <p:nvPr/>
        </p:nvSpPr>
        <p:spPr>
          <a:xfrm>
            <a:off x="138318" y="5070268"/>
            <a:ext cx="4052681" cy="369332"/>
          </a:xfrm>
          <a:prstGeom prst="rect">
            <a:avLst/>
          </a:prstGeom>
          <a:noFill/>
        </p:spPr>
        <p:txBody>
          <a:bodyPr wrap="square" rtlCol="0">
            <a:spAutoFit/>
          </a:bodyPr>
          <a:lstStyle/>
          <a:p>
            <a:pPr algn="l"/>
            <a:r>
              <a:rPr lang="en-US" b="1" dirty="0"/>
              <a:t>Most patients do not have children</a:t>
            </a:r>
          </a:p>
        </p:txBody>
      </p:sp>
    </p:spTree>
    <p:extLst>
      <p:ext uri="{BB962C8B-B14F-4D97-AF65-F5344CB8AC3E}">
        <p14:creationId xmlns:p14="http://schemas.microsoft.com/office/powerpoint/2010/main" val="3578956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8E8D9F0-D90F-4558-BA82-B831D7149796}"/>
              </a:ext>
            </a:extLst>
          </p:cNvPr>
          <p:cNvSpPr>
            <a:spLocks noGrp="1"/>
          </p:cNvSpPr>
          <p:nvPr>
            <p:ph type="subTitle"/>
          </p:nvPr>
        </p:nvSpPr>
        <p:spPr>
          <a:xfrm>
            <a:off x="495000" y="2390839"/>
            <a:ext cx="8912160" cy="3977280"/>
          </a:xfrm>
        </p:spPr>
        <p:txBody>
          <a:bodyPr/>
          <a:lstStyle/>
          <a:p>
            <a:pPr marL="0" indent="0">
              <a:buNone/>
            </a:pPr>
            <a:endParaRPr lang="en-US" dirty="0"/>
          </a:p>
        </p:txBody>
      </p:sp>
      <p:sp>
        <p:nvSpPr>
          <p:cNvPr id="3" name="Title 2">
            <a:extLst>
              <a:ext uri="{FF2B5EF4-FFF2-40B4-BE49-F238E27FC236}">
                <a16:creationId xmlns:a16="http://schemas.microsoft.com/office/drawing/2014/main" id="{D128BC03-AEEF-4B8A-8A9C-4E9E908B78C2}"/>
              </a:ext>
            </a:extLst>
          </p:cNvPr>
          <p:cNvSpPr>
            <a:spLocks noGrp="1"/>
          </p:cNvSpPr>
          <p:nvPr>
            <p:ph type="title"/>
          </p:nvPr>
        </p:nvSpPr>
        <p:spPr>
          <a:xfrm>
            <a:off x="495000" y="1092345"/>
            <a:ext cx="8912160" cy="1144800"/>
          </a:xfrm>
        </p:spPr>
        <p:txBody>
          <a:bodyPr/>
          <a:lstStyle/>
          <a:p>
            <a:r>
              <a:rPr lang="en-US" sz="4000" b="1" dirty="0">
                <a:solidFill>
                  <a:schemeClr val="bg1"/>
                </a:solidFill>
              </a:rPr>
              <a:t>Medical Cost Personal</a:t>
            </a:r>
          </a:p>
        </p:txBody>
      </p:sp>
      <p:pic>
        <p:nvPicPr>
          <p:cNvPr id="5" name="Picture 5">
            <a:extLst>
              <a:ext uri="{FF2B5EF4-FFF2-40B4-BE49-F238E27FC236}">
                <a16:creationId xmlns:a16="http://schemas.microsoft.com/office/drawing/2014/main" id="{98FAB91B-1C3F-4FB8-BAB0-868CB8466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90839"/>
            <a:ext cx="9902825" cy="446716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9828-A861-4403-87C2-AC0CE97AEB57}"/>
              </a:ext>
            </a:extLst>
          </p:cNvPr>
          <p:cNvSpPr>
            <a:spLocks noGrp="1"/>
          </p:cNvSpPr>
          <p:nvPr>
            <p:ph type="title"/>
          </p:nvPr>
        </p:nvSpPr>
        <p:spPr/>
        <p:txBody>
          <a:bodyPr/>
          <a:lstStyle/>
          <a:p>
            <a:r>
              <a:rPr lang="en-US" b="1" dirty="0">
                <a:solidFill>
                  <a:schemeClr val="bg1"/>
                </a:solidFill>
              </a:rPr>
              <a:t>DEA</a:t>
            </a:r>
            <a:br>
              <a:rPr lang="en-US" dirty="0"/>
            </a:br>
            <a:endParaRPr lang="en-US" dirty="0"/>
          </a:p>
        </p:txBody>
      </p:sp>
      <p:sp>
        <p:nvSpPr>
          <p:cNvPr id="4" name="TextBox 3">
            <a:extLst>
              <a:ext uri="{FF2B5EF4-FFF2-40B4-BE49-F238E27FC236}">
                <a16:creationId xmlns:a16="http://schemas.microsoft.com/office/drawing/2014/main" id="{4AF08F70-D677-4E8C-9440-4F6525853D65}"/>
              </a:ext>
            </a:extLst>
          </p:cNvPr>
          <p:cNvSpPr txBox="1"/>
          <p:nvPr/>
        </p:nvSpPr>
        <p:spPr>
          <a:xfrm>
            <a:off x="437446" y="1481035"/>
            <a:ext cx="4513634" cy="369332"/>
          </a:xfrm>
          <a:prstGeom prst="rect">
            <a:avLst/>
          </a:prstGeom>
          <a:noFill/>
        </p:spPr>
        <p:txBody>
          <a:bodyPr wrap="square" rtlCol="0">
            <a:spAutoFit/>
          </a:bodyPr>
          <a:lstStyle/>
          <a:p>
            <a:pPr algn="l"/>
            <a:r>
              <a:rPr lang="en-US" b="1" dirty="0"/>
              <a:t>Creating a violin plot for each category</a:t>
            </a:r>
          </a:p>
        </p:txBody>
      </p:sp>
      <p:sp>
        <p:nvSpPr>
          <p:cNvPr id="5" name="TextBox 4">
            <a:extLst>
              <a:ext uri="{FF2B5EF4-FFF2-40B4-BE49-F238E27FC236}">
                <a16:creationId xmlns:a16="http://schemas.microsoft.com/office/drawing/2014/main" id="{AC2F74AD-38E0-47DB-A05F-6DD97EDE4C12}"/>
              </a:ext>
            </a:extLst>
          </p:cNvPr>
          <p:cNvSpPr txBox="1"/>
          <p:nvPr/>
        </p:nvSpPr>
        <p:spPr>
          <a:xfrm>
            <a:off x="495000" y="4922024"/>
            <a:ext cx="7133106" cy="1200329"/>
          </a:xfrm>
          <a:prstGeom prst="rect">
            <a:avLst/>
          </a:prstGeom>
          <a:noFill/>
        </p:spPr>
        <p:txBody>
          <a:bodyPr wrap="square" rtlCol="0">
            <a:spAutoFit/>
          </a:bodyPr>
          <a:lstStyle/>
          <a:p>
            <a:pPr algn="l"/>
            <a:r>
              <a:rPr lang="en-US" b="0" i="0" dirty="0">
                <a:solidFill>
                  <a:srgbClr val="000000"/>
                </a:solidFill>
                <a:effectLst/>
                <a:latin typeface="Helvetica Neue"/>
              </a:rPr>
              <a:t>As we can see, almost all categories have the same range and mean of costs also the distributions are very similar, except for the people who have 5 children. This might be because of the small size of the sample of this kind of people!</a:t>
            </a:r>
            <a:endParaRPr lang="en-US" dirty="0"/>
          </a:p>
        </p:txBody>
      </p:sp>
      <p:pic>
        <p:nvPicPr>
          <p:cNvPr id="6" name="Picture 6">
            <a:extLst>
              <a:ext uri="{FF2B5EF4-FFF2-40B4-BE49-F238E27FC236}">
                <a16:creationId xmlns:a16="http://schemas.microsoft.com/office/drawing/2014/main" id="{15025EFB-7E47-476B-9090-58FC3DEDC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854" y="2065147"/>
            <a:ext cx="6601883" cy="2575265"/>
          </a:xfrm>
          <a:prstGeom prst="rect">
            <a:avLst/>
          </a:prstGeom>
        </p:spPr>
      </p:pic>
    </p:spTree>
    <p:extLst>
      <p:ext uri="{BB962C8B-B14F-4D97-AF65-F5344CB8AC3E}">
        <p14:creationId xmlns:p14="http://schemas.microsoft.com/office/powerpoint/2010/main" val="2982260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4FF6-498E-4D91-906E-A49F5D7F4EDB}"/>
              </a:ext>
            </a:extLst>
          </p:cNvPr>
          <p:cNvSpPr>
            <a:spLocks noGrp="1"/>
          </p:cNvSpPr>
          <p:nvPr>
            <p:ph type="title"/>
          </p:nvPr>
        </p:nvSpPr>
        <p:spPr>
          <a:xfrm>
            <a:off x="567958" y="703800"/>
            <a:ext cx="8912160" cy="1144800"/>
          </a:xfrm>
        </p:spPr>
        <p:txBody>
          <a:bodyPr/>
          <a:lstStyle/>
          <a:p>
            <a:r>
              <a:rPr lang="en-US" b="1" dirty="0">
                <a:solidFill>
                  <a:schemeClr val="bg1"/>
                </a:solidFill>
              </a:rPr>
              <a:t>DEA</a:t>
            </a:r>
            <a:br>
              <a:rPr lang="en-US" dirty="0"/>
            </a:br>
            <a:br>
              <a:rPr lang="en-US" dirty="0"/>
            </a:br>
            <a:endParaRPr lang="en-US" dirty="0"/>
          </a:p>
        </p:txBody>
      </p:sp>
      <p:sp>
        <p:nvSpPr>
          <p:cNvPr id="4" name="TextBox 3">
            <a:extLst>
              <a:ext uri="{FF2B5EF4-FFF2-40B4-BE49-F238E27FC236}">
                <a16:creationId xmlns:a16="http://schemas.microsoft.com/office/drawing/2014/main" id="{D791152F-FC80-4181-B8F6-CBAA976623D2}"/>
              </a:ext>
            </a:extLst>
          </p:cNvPr>
          <p:cNvSpPr txBox="1"/>
          <p:nvPr/>
        </p:nvSpPr>
        <p:spPr>
          <a:xfrm>
            <a:off x="422707" y="1525434"/>
            <a:ext cx="4764932" cy="646331"/>
          </a:xfrm>
          <a:prstGeom prst="rect">
            <a:avLst/>
          </a:prstGeom>
          <a:noFill/>
        </p:spPr>
        <p:txBody>
          <a:bodyPr wrap="square" rtlCol="0">
            <a:spAutoFit/>
          </a:bodyPr>
          <a:lstStyle/>
          <a:p>
            <a:r>
              <a:rPr lang="en-US" b="1" i="0" dirty="0">
                <a:solidFill>
                  <a:srgbClr val="000000"/>
                </a:solidFill>
                <a:effectLst/>
                <a:latin typeface="Helvetica Neue"/>
              </a:rPr>
              <a:t>Relation between smoking and charges:</a:t>
            </a:r>
          </a:p>
          <a:p>
            <a:pPr algn="l"/>
            <a:endParaRPr lang="en-US" dirty="0"/>
          </a:p>
        </p:txBody>
      </p:sp>
      <p:pic>
        <p:nvPicPr>
          <p:cNvPr id="5" name="Picture 5">
            <a:extLst>
              <a:ext uri="{FF2B5EF4-FFF2-40B4-BE49-F238E27FC236}">
                <a16:creationId xmlns:a16="http://schemas.microsoft.com/office/drawing/2014/main" id="{6BD953E2-490B-4419-A70C-9D9F0647B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470" y="2257255"/>
            <a:ext cx="6601883" cy="2635319"/>
          </a:xfrm>
          <a:prstGeom prst="rect">
            <a:avLst/>
          </a:prstGeom>
        </p:spPr>
      </p:pic>
      <p:sp>
        <p:nvSpPr>
          <p:cNvPr id="6" name="TextBox 5">
            <a:extLst>
              <a:ext uri="{FF2B5EF4-FFF2-40B4-BE49-F238E27FC236}">
                <a16:creationId xmlns:a16="http://schemas.microsoft.com/office/drawing/2014/main" id="{44FBD941-DE0C-4292-AC94-72712FF7FC09}"/>
              </a:ext>
            </a:extLst>
          </p:cNvPr>
          <p:cNvSpPr txBox="1"/>
          <p:nvPr/>
        </p:nvSpPr>
        <p:spPr>
          <a:xfrm>
            <a:off x="567958" y="4892574"/>
            <a:ext cx="5535038" cy="1200329"/>
          </a:xfrm>
          <a:prstGeom prst="rect">
            <a:avLst/>
          </a:prstGeom>
          <a:noFill/>
        </p:spPr>
        <p:txBody>
          <a:bodyPr wrap="square" rtlCol="0">
            <a:spAutoFit/>
          </a:bodyPr>
          <a:lstStyle/>
          <a:p>
            <a:r>
              <a:rPr lang="en-US" dirty="0">
                <a:solidFill>
                  <a:srgbClr val="000000"/>
                </a:solidFill>
                <a:effectLst/>
                <a:latin typeface="Helvetica Neue"/>
              </a:rPr>
              <a:t>As we can see charges for smokers are much higher than charges for non-smokers. Sex doesn't have any effect on charges when you are a smoker</a:t>
            </a:r>
          </a:p>
          <a:p>
            <a:pPr algn="l"/>
            <a:endParaRPr lang="en-US" dirty="0"/>
          </a:p>
        </p:txBody>
      </p:sp>
    </p:spTree>
    <p:extLst>
      <p:ext uri="{BB962C8B-B14F-4D97-AF65-F5344CB8AC3E}">
        <p14:creationId xmlns:p14="http://schemas.microsoft.com/office/powerpoint/2010/main" val="897383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0B43-09BB-44CB-82B7-4A09A3C6CA8D}"/>
              </a:ext>
            </a:extLst>
          </p:cNvPr>
          <p:cNvSpPr>
            <a:spLocks noGrp="1"/>
          </p:cNvSpPr>
          <p:nvPr>
            <p:ph type="title"/>
          </p:nvPr>
        </p:nvSpPr>
        <p:spPr>
          <a:xfrm>
            <a:off x="495000" y="192536"/>
            <a:ext cx="8912160" cy="1144800"/>
          </a:xfrm>
        </p:spPr>
        <p:txBody>
          <a:bodyPr/>
          <a:lstStyle/>
          <a:p>
            <a:r>
              <a:rPr lang="en-US" b="1" dirty="0">
                <a:solidFill>
                  <a:schemeClr val="bg1"/>
                </a:solidFill>
              </a:rPr>
              <a:t>DEA</a:t>
            </a:r>
            <a:endParaRPr lang="en-US" dirty="0"/>
          </a:p>
        </p:txBody>
      </p:sp>
      <p:sp>
        <p:nvSpPr>
          <p:cNvPr id="4" name="TextBox 3">
            <a:extLst>
              <a:ext uri="{FF2B5EF4-FFF2-40B4-BE49-F238E27FC236}">
                <a16:creationId xmlns:a16="http://schemas.microsoft.com/office/drawing/2014/main" id="{3FE83379-AA8D-4192-B616-B82E2DD633A5}"/>
              </a:ext>
            </a:extLst>
          </p:cNvPr>
          <p:cNvSpPr txBox="1"/>
          <p:nvPr/>
        </p:nvSpPr>
        <p:spPr>
          <a:xfrm>
            <a:off x="495000" y="1529676"/>
            <a:ext cx="5024337" cy="646331"/>
          </a:xfrm>
          <a:prstGeom prst="rect">
            <a:avLst/>
          </a:prstGeom>
          <a:noFill/>
        </p:spPr>
        <p:txBody>
          <a:bodyPr wrap="square" rtlCol="0">
            <a:spAutoFit/>
          </a:bodyPr>
          <a:lstStyle/>
          <a:p>
            <a:r>
              <a:rPr lang="en-US" b="1" i="0" dirty="0">
                <a:solidFill>
                  <a:srgbClr val="000000"/>
                </a:solidFill>
                <a:effectLst/>
                <a:latin typeface="Helvetica Neue"/>
              </a:rPr>
              <a:t>Relation between regions and charges:</a:t>
            </a:r>
          </a:p>
          <a:p>
            <a:pPr algn="l"/>
            <a:endParaRPr lang="en-US" dirty="0"/>
          </a:p>
        </p:txBody>
      </p:sp>
      <p:pic>
        <p:nvPicPr>
          <p:cNvPr id="5" name="Picture 5">
            <a:extLst>
              <a:ext uri="{FF2B5EF4-FFF2-40B4-BE49-F238E27FC236}">
                <a16:creationId xmlns:a16="http://schemas.microsoft.com/office/drawing/2014/main" id="{8165EB14-3C65-4C54-8E6F-35604FB59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385" y="2368347"/>
            <a:ext cx="6601883" cy="2635319"/>
          </a:xfrm>
          <a:prstGeom prst="rect">
            <a:avLst/>
          </a:prstGeom>
        </p:spPr>
      </p:pic>
      <p:sp>
        <p:nvSpPr>
          <p:cNvPr id="6" name="TextBox 5">
            <a:extLst>
              <a:ext uri="{FF2B5EF4-FFF2-40B4-BE49-F238E27FC236}">
                <a16:creationId xmlns:a16="http://schemas.microsoft.com/office/drawing/2014/main" id="{CE033C33-C129-4B93-BEE0-316F90A92801}"/>
              </a:ext>
            </a:extLst>
          </p:cNvPr>
          <p:cNvSpPr txBox="1"/>
          <p:nvPr/>
        </p:nvSpPr>
        <p:spPr>
          <a:xfrm>
            <a:off x="495000" y="5518014"/>
            <a:ext cx="6841787" cy="923330"/>
          </a:xfrm>
          <a:prstGeom prst="rect">
            <a:avLst/>
          </a:prstGeom>
          <a:noFill/>
        </p:spPr>
        <p:txBody>
          <a:bodyPr wrap="square" rtlCol="0">
            <a:spAutoFit/>
          </a:bodyPr>
          <a:lstStyle/>
          <a:p>
            <a:r>
              <a:rPr lang="en-US" b="1" i="1" dirty="0">
                <a:solidFill>
                  <a:srgbClr val="000000"/>
                </a:solidFill>
                <a:effectLst/>
                <a:latin typeface="Helvetica Neue"/>
              </a:rPr>
              <a:t>Almost all the regions have equal number of individuals.</a:t>
            </a:r>
          </a:p>
          <a:p>
            <a:endParaRPr lang="en-US" b="1" i="1" dirty="0">
              <a:solidFill>
                <a:srgbClr val="000000"/>
              </a:solidFill>
              <a:effectLst/>
              <a:latin typeface="Helvetica Neue"/>
            </a:endParaRPr>
          </a:p>
          <a:p>
            <a:pPr algn="l"/>
            <a:endParaRPr lang="en-US" dirty="0"/>
          </a:p>
        </p:txBody>
      </p:sp>
    </p:spTree>
    <p:extLst>
      <p:ext uri="{BB962C8B-B14F-4D97-AF65-F5344CB8AC3E}">
        <p14:creationId xmlns:p14="http://schemas.microsoft.com/office/powerpoint/2010/main" val="3225177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D798-5587-44B3-8C46-C1F196E6682A}"/>
              </a:ext>
            </a:extLst>
          </p:cNvPr>
          <p:cNvSpPr>
            <a:spLocks noGrp="1"/>
          </p:cNvSpPr>
          <p:nvPr>
            <p:ph type="title"/>
          </p:nvPr>
        </p:nvSpPr>
        <p:spPr>
          <a:xfrm>
            <a:off x="495000" y="330345"/>
            <a:ext cx="8912160" cy="1144800"/>
          </a:xfrm>
        </p:spPr>
        <p:txBody>
          <a:bodyPr/>
          <a:lstStyle/>
          <a:p>
            <a:r>
              <a:rPr lang="en-US" b="1" i="0" dirty="0">
                <a:solidFill>
                  <a:schemeClr val="bg1"/>
                </a:solidFill>
                <a:effectLst/>
                <a:latin typeface="Helvetica Neue"/>
              </a:rPr>
              <a:t>Conclusion</a:t>
            </a:r>
            <a:br>
              <a:rPr lang="en-US" b="1" dirty="0">
                <a:solidFill>
                  <a:schemeClr val="bg1"/>
                </a:solidFill>
              </a:rPr>
            </a:br>
            <a:endParaRPr lang="en-US" b="1" dirty="0">
              <a:solidFill>
                <a:schemeClr val="bg1"/>
              </a:solidFill>
            </a:endParaRPr>
          </a:p>
        </p:txBody>
      </p:sp>
      <p:sp>
        <p:nvSpPr>
          <p:cNvPr id="4" name="TextBox 3">
            <a:extLst>
              <a:ext uri="{FF2B5EF4-FFF2-40B4-BE49-F238E27FC236}">
                <a16:creationId xmlns:a16="http://schemas.microsoft.com/office/drawing/2014/main" id="{72D4FAFC-5A2D-4A48-A43F-E9D5C14771DF}"/>
              </a:ext>
            </a:extLst>
          </p:cNvPr>
          <p:cNvSpPr txBox="1"/>
          <p:nvPr/>
        </p:nvSpPr>
        <p:spPr>
          <a:xfrm>
            <a:off x="91303" y="1645379"/>
            <a:ext cx="9719553" cy="3416320"/>
          </a:xfrm>
          <a:prstGeom prst="rect">
            <a:avLst/>
          </a:prstGeom>
          <a:noFill/>
        </p:spPr>
        <p:txBody>
          <a:bodyPr wrap="square" rtlCol="0">
            <a:spAutoFit/>
          </a:bodyPr>
          <a:lstStyle/>
          <a:p>
            <a:r>
              <a:rPr lang="en-US" b="1" i="1" dirty="0">
                <a:solidFill>
                  <a:srgbClr val="000000"/>
                </a:solidFill>
                <a:effectLst/>
                <a:latin typeface="Helvetica Neue"/>
              </a:rPr>
              <a:t>We have found out that region and gender does not bring significant difference on charges among its groups. Age, BMI, number of children and smoking are the once that drives the charges.</a:t>
            </a:r>
          </a:p>
          <a:p>
            <a:r>
              <a:rPr lang="en-US" b="0" i="0" dirty="0">
                <a:solidFill>
                  <a:srgbClr val="000000"/>
                </a:solidFill>
                <a:effectLst/>
                <a:latin typeface="Helvetica Neue"/>
              </a:rPr>
              <a:t>As:</a:t>
            </a:r>
          </a:p>
          <a:p>
            <a:pPr marL="285750" indent="-285750">
              <a:buFont typeface="Arial" panose="020B0604020202020204" pitchFamily="34" charset="0"/>
              <a:buChar char="•"/>
            </a:pPr>
            <a:r>
              <a:rPr lang="en-US" b="0" i="0" dirty="0">
                <a:solidFill>
                  <a:srgbClr val="000000"/>
                </a:solidFill>
                <a:effectLst/>
                <a:latin typeface="Helvetica Neue"/>
              </a:rPr>
              <a:t>age has an impact on the charges, when a person is older the health costs are larger.</a:t>
            </a:r>
          </a:p>
          <a:p>
            <a:pPr marL="285750" indent="-285750">
              <a:buFont typeface="Arial" panose="020B0604020202020204" pitchFamily="34" charset="0"/>
              <a:buChar char="•"/>
            </a:pPr>
            <a:r>
              <a:rPr lang="en-US" b="0" i="0" dirty="0">
                <a:solidFill>
                  <a:srgbClr val="000000"/>
                </a:solidFill>
                <a:effectLst/>
                <a:latin typeface="Helvetica Neue"/>
              </a:rPr>
              <a:t>if you are a smoker you must expect some huge medical charges compared to non-smokers. Especially for people who have high BMI values (&gt;35) it will result very serious health care charges.</a:t>
            </a:r>
          </a:p>
          <a:p>
            <a:pPr marL="285750" indent="-285750">
              <a:buFont typeface="Arial" panose="020B0604020202020204" pitchFamily="34" charset="0"/>
              <a:buChar char="•"/>
            </a:pPr>
            <a:r>
              <a:rPr lang="en-US" b="0" i="0" dirty="0">
                <a:solidFill>
                  <a:srgbClr val="000000"/>
                </a:solidFill>
                <a:effectLst/>
                <a:latin typeface="Helvetica Neue"/>
              </a:rPr>
              <a:t>no matter where you live, this won't have any impact on your medical insurance bills.</a:t>
            </a:r>
          </a:p>
          <a:p>
            <a:pPr marL="285750" indent="-285750">
              <a:buFont typeface="Arial" panose="020B0604020202020204" pitchFamily="34" charset="0"/>
              <a:buChar char="•"/>
            </a:pPr>
            <a:r>
              <a:rPr lang="en-US" b="0" i="0" dirty="0">
                <a:solidFill>
                  <a:srgbClr val="000000"/>
                </a:solidFill>
                <a:effectLst/>
                <a:latin typeface="Helvetica Neue"/>
              </a:rPr>
              <a:t>the number of children doesn't affect the medical costs billed by health insurance.</a:t>
            </a:r>
          </a:p>
          <a:p>
            <a:pPr marL="285750" indent="-285750">
              <a:buFont typeface="Arial" panose="020B0604020202020204" pitchFamily="34" charset="0"/>
              <a:buChar char="•"/>
            </a:pPr>
            <a:r>
              <a:rPr lang="en-US" b="0" i="0" dirty="0">
                <a:solidFill>
                  <a:srgbClr val="000000"/>
                </a:solidFill>
                <a:effectLst/>
                <a:latin typeface="Helvetica Neue"/>
              </a:rPr>
              <a:t>it doesn't matter if you are a men or a women your health bills won't change.</a:t>
            </a:r>
          </a:p>
          <a:p>
            <a:pPr algn="l"/>
            <a:endParaRPr lang="en-US" dirty="0"/>
          </a:p>
        </p:txBody>
      </p:sp>
    </p:spTree>
    <p:extLst>
      <p:ext uri="{BB962C8B-B14F-4D97-AF65-F5344CB8AC3E}">
        <p14:creationId xmlns:p14="http://schemas.microsoft.com/office/powerpoint/2010/main" val="1488265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F778-BD6B-4657-B064-74B3BC9E675A}"/>
              </a:ext>
            </a:extLst>
          </p:cNvPr>
          <p:cNvSpPr>
            <a:spLocks noGrp="1"/>
          </p:cNvSpPr>
          <p:nvPr>
            <p:ph type="title"/>
          </p:nvPr>
        </p:nvSpPr>
        <p:spPr>
          <a:xfrm>
            <a:off x="495332" y="565429"/>
            <a:ext cx="8912160" cy="1144800"/>
          </a:xfrm>
        </p:spPr>
        <p:txBody>
          <a:bodyPr/>
          <a:lstStyle/>
          <a:p>
            <a:r>
              <a:rPr lang="en-US" b="1" i="0" dirty="0">
                <a:solidFill>
                  <a:schemeClr val="bg1"/>
                </a:solidFill>
                <a:effectLst/>
                <a:latin typeface="Helvetica Neue"/>
              </a:rPr>
              <a:t>Modeling</a:t>
            </a:r>
            <a:br>
              <a:rPr lang="en-US" dirty="0"/>
            </a:br>
            <a:br>
              <a:rPr lang="en-US" b="1" dirty="0">
                <a:solidFill>
                  <a:schemeClr val="bg1"/>
                </a:solidFill>
              </a:rPr>
            </a:br>
            <a:endParaRPr lang="en-US" b="1" dirty="0">
              <a:solidFill>
                <a:schemeClr val="bg1"/>
              </a:solidFill>
            </a:endParaRPr>
          </a:p>
        </p:txBody>
      </p:sp>
      <p:sp>
        <p:nvSpPr>
          <p:cNvPr id="6" name="TextBox 5">
            <a:extLst>
              <a:ext uri="{FF2B5EF4-FFF2-40B4-BE49-F238E27FC236}">
                <a16:creationId xmlns:a16="http://schemas.microsoft.com/office/drawing/2014/main" id="{52832221-2514-4E96-AF36-BABCE997D3BF}"/>
              </a:ext>
            </a:extLst>
          </p:cNvPr>
          <p:cNvSpPr txBox="1"/>
          <p:nvPr/>
        </p:nvSpPr>
        <p:spPr>
          <a:xfrm>
            <a:off x="880351" y="1789078"/>
            <a:ext cx="7906968" cy="1200329"/>
          </a:xfrm>
          <a:prstGeom prst="rect">
            <a:avLst/>
          </a:prstGeom>
          <a:noFill/>
        </p:spPr>
        <p:txBody>
          <a:bodyPr wrap="square" rtlCol="0">
            <a:spAutoFit/>
          </a:bodyPr>
          <a:lstStyle/>
          <a:p>
            <a:pPr algn="l"/>
            <a:r>
              <a:rPr lang="en-US" dirty="0"/>
              <a:t>From the data analyzes we found that it is possible to drop [sex &amp; </a:t>
            </a:r>
            <a:r>
              <a:rPr lang="en-US" i="0" dirty="0">
                <a:solidFill>
                  <a:srgbClr val="000000"/>
                </a:solidFill>
                <a:effectLst/>
                <a:latin typeface="Helvetica Neue"/>
              </a:rPr>
              <a:t>regions</a:t>
            </a:r>
            <a:r>
              <a:rPr lang="en-US" dirty="0"/>
              <a:t>]</a:t>
            </a:r>
          </a:p>
          <a:p>
            <a:pPr algn="l"/>
            <a:r>
              <a:rPr lang="en-US" dirty="0"/>
              <a:t>Then we reprocessed the data like label Encoding and others..</a:t>
            </a:r>
          </a:p>
          <a:p>
            <a:pPr algn="l"/>
            <a:r>
              <a:rPr lang="en-US" dirty="0"/>
              <a:t>Also, we split the data based on the features and the target, and train &amp; test and then we started the algorithm tests to choose from.</a:t>
            </a:r>
          </a:p>
        </p:txBody>
      </p:sp>
      <p:sp>
        <p:nvSpPr>
          <p:cNvPr id="7" name="TextBox 6">
            <a:extLst>
              <a:ext uri="{FF2B5EF4-FFF2-40B4-BE49-F238E27FC236}">
                <a16:creationId xmlns:a16="http://schemas.microsoft.com/office/drawing/2014/main" id="{E5BD80A1-1CAD-4667-BE31-E54D9EBE1EA2}"/>
              </a:ext>
            </a:extLst>
          </p:cNvPr>
          <p:cNvSpPr txBox="1"/>
          <p:nvPr/>
        </p:nvSpPr>
        <p:spPr>
          <a:xfrm>
            <a:off x="1006813" y="3159057"/>
            <a:ext cx="7512996" cy="2585323"/>
          </a:xfrm>
          <a:prstGeom prst="rect">
            <a:avLst/>
          </a:prstGeom>
          <a:noFill/>
        </p:spPr>
        <p:txBody>
          <a:bodyPr wrap="square" rtlCol="0">
            <a:spAutoFit/>
          </a:bodyPr>
          <a:lstStyle/>
          <a:p>
            <a:pPr algn="l"/>
            <a:r>
              <a:rPr lang="en-US" dirty="0"/>
              <a:t>We tested eight algorithms</a:t>
            </a:r>
            <a:r>
              <a:rPr lang="ar-EG" dirty="0"/>
              <a:t> </a:t>
            </a:r>
            <a:r>
              <a:rPr lang="en-US" dirty="0"/>
              <a:t>:</a:t>
            </a:r>
          </a:p>
          <a:p>
            <a:pPr marL="342900" indent="-342900" algn="l">
              <a:buFont typeface="+mj-lt"/>
              <a:buAutoNum type="arabicPeriod"/>
            </a:pPr>
            <a:r>
              <a:rPr lang="en-US" dirty="0"/>
              <a:t>Linear Regression</a:t>
            </a:r>
          </a:p>
          <a:p>
            <a:pPr marL="342900" indent="-342900" algn="l">
              <a:buFont typeface="+mj-lt"/>
              <a:buAutoNum type="arabicPeriod"/>
            </a:pPr>
            <a:r>
              <a:rPr lang="en-US" dirty="0"/>
              <a:t>KNeighborsRegressor</a:t>
            </a:r>
          </a:p>
          <a:p>
            <a:pPr marL="342900" indent="-342900" algn="l">
              <a:buFont typeface="+mj-lt"/>
              <a:buAutoNum type="arabicPeriod"/>
            </a:pPr>
            <a:r>
              <a:rPr lang="en-US" dirty="0"/>
              <a:t>DecisionTreeRegressor</a:t>
            </a:r>
          </a:p>
          <a:p>
            <a:pPr marL="342900" indent="-342900" algn="l">
              <a:buFont typeface="+mj-lt"/>
              <a:buAutoNum type="arabicPeriod"/>
            </a:pPr>
            <a:r>
              <a:rPr lang="en-US" dirty="0"/>
              <a:t>RandomForestRegressor</a:t>
            </a:r>
          </a:p>
          <a:p>
            <a:pPr marL="342900" indent="-342900" algn="l">
              <a:buFont typeface="+mj-lt"/>
              <a:buAutoNum type="arabicPeriod"/>
            </a:pPr>
            <a:r>
              <a:rPr lang="en-US" dirty="0"/>
              <a:t>AdaBoostRegressor</a:t>
            </a:r>
          </a:p>
          <a:p>
            <a:pPr marL="342900" indent="-342900" algn="l">
              <a:buFont typeface="+mj-lt"/>
              <a:buAutoNum type="arabicPeriod"/>
            </a:pPr>
            <a:r>
              <a:rPr lang="en-US" dirty="0"/>
              <a:t>GradientBoostingRegressor</a:t>
            </a:r>
          </a:p>
          <a:p>
            <a:pPr marL="342900" indent="-342900" algn="l">
              <a:buFont typeface="+mj-lt"/>
              <a:buAutoNum type="arabicPeriod"/>
            </a:pPr>
            <a:r>
              <a:rPr lang="en-US" dirty="0"/>
              <a:t>XGBRegressor</a:t>
            </a:r>
          </a:p>
          <a:p>
            <a:pPr marL="342900" indent="-342900" algn="l">
              <a:buFont typeface="+mj-lt"/>
              <a:buAutoNum type="arabicPeriod"/>
            </a:pPr>
            <a:r>
              <a:rPr lang="en-US" dirty="0"/>
              <a:t>CatBoostRegressor</a:t>
            </a:r>
            <a:endParaRPr lang="ar-EG" dirty="0"/>
          </a:p>
        </p:txBody>
      </p:sp>
    </p:spTree>
    <p:extLst>
      <p:ext uri="{BB962C8B-B14F-4D97-AF65-F5344CB8AC3E}">
        <p14:creationId xmlns:p14="http://schemas.microsoft.com/office/powerpoint/2010/main" val="916967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D9C8FA-4688-4D35-9F08-D6DA3E78E331}"/>
              </a:ext>
            </a:extLst>
          </p:cNvPr>
          <p:cNvSpPr txBox="1">
            <a:spLocks noGrp="1"/>
          </p:cNvSpPr>
          <p:nvPr>
            <p:ph type="title"/>
          </p:nvPr>
        </p:nvSpPr>
        <p:spPr>
          <a:xfrm>
            <a:off x="495332" y="678919"/>
            <a:ext cx="8912160" cy="11448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Helvetica Neue"/>
              </a:rPr>
              <a:t>Modeling</a:t>
            </a:r>
            <a:br>
              <a:rPr lang="en-US" dirty="0"/>
            </a:br>
            <a:br>
              <a:rPr lang="en-US" b="1" dirty="0">
                <a:solidFill>
                  <a:schemeClr val="bg1"/>
                </a:solidFill>
              </a:rPr>
            </a:br>
            <a:endParaRPr lang="en-US" b="1" dirty="0">
              <a:solidFill>
                <a:schemeClr val="bg1"/>
              </a:solidFill>
            </a:endParaRPr>
          </a:p>
        </p:txBody>
      </p:sp>
      <p:sp>
        <p:nvSpPr>
          <p:cNvPr id="6" name="TextBox 5">
            <a:extLst>
              <a:ext uri="{FF2B5EF4-FFF2-40B4-BE49-F238E27FC236}">
                <a16:creationId xmlns:a16="http://schemas.microsoft.com/office/drawing/2014/main" id="{CE7D726A-125A-4DF0-AFAC-78FE8B4BD9BF}"/>
              </a:ext>
            </a:extLst>
          </p:cNvPr>
          <p:cNvSpPr txBox="1"/>
          <p:nvPr/>
        </p:nvSpPr>
        <p:spPr>
          <a:xfrm>
            <a:off x="495332" y="1500553"/>
            <a:ext cx="6499697" cy="646331"/>
          </a:xfrm>
          <a:prstGeom prst="rect">
            <a:avLst/>
          </a:prstGeom>
          <a:noFill/>
        </p:spPr>
        <p:txBody>
          <a:bodyPr wrap="square" rtlCol="0">
            <a:spAutoFit/>
          </a:bodyPr>
          <a:lstStyle/>
          <a:p>
            <a:pPr algn="l"/>
            <a:r>
              <a:rPr lang="en-US" b="1" dirty="0"/>
              <a:t>We have set parameters for each algorithm based on the best result.. We got them after a lot of searching</a:t>
            </a:r>
          </a:p>
        </p:txBody>
      </p:sp>
      <p:pic>
        <p:nvPicPr>
          <p:cNvPr id="8" name="Picture 8">
            <a:extLst>
              <a:ext uri="{FF2B5EF4-FFF2-40B4-BE49-F238E27FC236}">
                <a16:creationId xmlns:a16="http://schemas.microsoft.com/office/drawing/2014/main" id="{760A1E5A-FA33-496E-8B9A-1499FA5DF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98" y="2284692"/>
            <a:ext cx="8655628" cy="3657600"/>
          </a:xfrm>
          <a:prstGeom prst="rect">
            <a:avLst/>
          </a:prstGeom>
        </p:spPr>
      </p:pic>
    </p:spTree>
    <p:extLst>
      <p:ext uri="{BB962C8B-B14F-4D97-AF65-F5344CB8AC3E}">
        <p14:creationId xmlns:p14="http://schemas.microsoft.com/office/powerpoint/2010/main" val="1597039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9509-1DF5-4C52-9027-4C1ADBC4056E}"/>
              </a:ext>
            </a:extLst>
          </p:cNvPr>
          <p:cNvSpPr>
            <a:spLocks noGrp="1"/>
          </p:cNvSpPr>
          <p:nvPr>
            <p:ph type="title"/>
          </p:nvPr>
        </p:nvSpPr>
        <p:spPr>
          <a:xfrm>
            <a:off x="495000" y="131400"/>
            <a:ext cx="8912160" cy="1144800"/>
          </a:xfrm>
        </p:spPr>
        <p:txBody>
          <a:bodyPr/>
          <a:lstStyle/>
          <a:p>
            <a:r>
              <a:rPr lang="en-US" b="1" dirty="0">
                <a:solidFill>
                  <a:schemeClr val="bg1"/>
                </a:solidFill>
                <a:latin typeface="Helvetica Neue"/>
              </a:rPr>
              <a:t>Modeling</a:t>
            </a:r>
            <a:endParaRPr lang="en-US" dirty="0"/>
          </a:p>
        </p:txBody>
      </p:sp>
      <p:sp>
        <p:nvSpPr>
          <p:cNvPr id="4" name="TextBox 3">
            <a:extLst>
              <a:ext uri="{FF2B5EF4-FFF2-40B4-BE49-F238E27FC236}">
                <a16:creationId xmlns:a16="http://schemas.microsoft.com/office/drawing/2014/main" id="{0B749253-6F26-4E74-9BDB-796D9F5779B4}"/>
              </a:ext>
            </a:extLst>
          </p:cNvPr>
          <p:cNvSpPr txBox="1"/>
          <p:nvPr/>
        </p:nvSpPr>
        <p:spPr>
          <a:xfrm>
            <a:off x="342089" y="1383759"/>
            <a:ext cx="3313890" cy="400110"/>
          </a:xfrm>
          <a:prstGeom prst="rect">
            <a:avLst/>
          </a:prstGeom>
          <a:noFill/>
        </p:spPr>
        <p:txBody>
          <a:bodyPr wrap="square" rtlCol="0">
            <a:spAutoFit/>
          </a:bodyPr>
          <a:lstStyle/>
          <a:p>
            <a:pPr algn="l"/>
            <a:r>
              <a:rPr lang="en-US" sz="2000" b="1" dirty="0"/>
              <a:t>What about parameters !</a:t>
            </a:r>
          </a:p>
        </p:txBody>
      </p:sp>
      <p:sp>
        <p:nvSpPr>
          <p:cNvPr id="8" name="TextBox 7">
            <a:extLst>
              <a:ext uri="{FF2B5EF4-FFF2-40B4-BE49-F238E27FC236}">
                <a16:creationId xmlns:a16="http://schemas.microsoft.com/office/drawing/2014/main" id="{98F922A5-ED89-411D-A4DC-8BA5CE3C7A2E}"/>
              </a:ext>
            </a:extLst>
          </p:cNvPr>
          <p:cNvSpPr txBox="1"/>
          <p:nvPr/>
        </p:nvSpPr>
        <p:spPr>
          <a:xfrm>
            <a:off x="342089" y="2145759"/>
            <a:ext cx="1828800" cy="369332"/>
          </a:xfrm>
          <a:prstGeom prst="rect">
            <a:avLst/>
          </a:prstGeom>
          <a:noFill/>
        </p:spPr>
        <p:txBody>
          <a:bodyPr wrap="square" rtlCol="0">
            <a:spAutoFit/>
          </a:bodyPr>
          <a:lstStyle/>
          <a:p>
            <a:pPr algn="l"/>
            <a:r>
              <a:rPr lang="en-US" dirty="0"/>
              <a:t>1-</a:t>
            </a:r>
          </a:p>
        </p:txBody>
      </p:sp>
      <p:pic>
        <p:nvPicPr>
          <p:cNvPr id="14" name="Picture 13">
            <a:extLst>
              <a:ext uri="{FF2B5EF4-FFF2-40B4-BE49-F238E27FC236}">
                <a16:creationId xmlns:a16="http://schemas.microsoft.com/office/drawing/2014/main" id="{D6970B46-6A1B-4116-ABDF-DC0B4C21EBBC}"/>
              </a:ext>
            </a:extLst>
          </p:cNvPr>
          <p:cNvPicPr>
            <a:picLocks noChangeAspect="1"/>
          </p:cNvPicPr>
          <p:nvPr/>
        </p:nvPicPr>
        <p:blipFill>
          <a:blip r:embed="rId2"/>
          <a:stretch>
            <a:fillRect/>
          </a:stretch>
        </p:blipFill>
        <p:spPr>
          <a:xfrm>
            <a:off x="1488770" y="4009620"/>
            <a:ext cx="6438900" cy="2000250"/>
          </a:xfrm>
          <a:prstGeom prst="rect">
            <a:avLst/>
          </a:prstGeom>
        </p:spPr>
      </p:pic>
      <p:sp>
        <p:nvSpPr>
          <p:cNvPr id="16" name="TextBox 15">
            <a:extLst>
              <a:ext uri="{FF2B5EF4-FFF2-40B4-BE49-F238E27FC236}">
                <a16:creationId xmlns:a16="http://schemas.microsoft.com/office/drawing/2014/main" id="{22692D09-F2B0-4D42-B255-2D533C063C73}"/>
              </a:ext>
            </a:extLst>
          </p:cNvPr>
          <p:cNvSpPr txBox="1"/>
          <p:nvPr/>
        </p:nvSpPr>
        <p:spPr>
          <a:xfrm>
            <a:off x="342089" y="4009620"/>
            <a:ext cx="1828800" cy="369332"/>
          </a:xfrm>
          <a:prstGeom prst="rect">
            <a:avLst/>
          </a:prstGeom>
          <a:noFill/>
        </p:spPr>
        <p:txBody>
          <a:bodyPr wrap="square" rtlCol="0">
            <a:spAutoFit/>
          </a:bodyPr>
          <a:lstStyle/>
          <a:p>
            <a:pPr algn="l"/>
            <a:r>
              <a:rPr lang="en-US" dirty="0"/>
              <a:t>2-</a:t>
            </a:r>
          </a:p>
        </p:txBody>
      </p:sp>
      <p:pic>
        <p:nvPicPr>
          <p:cNvPr id="19" name="Picture 18">
            <a:extLst>
              <a:ext uri="{FF2B5EF4-FFF2-40B4-BE49-F238E27FC236}">
                <a16:creationId xmlns:a16="http://schemas.microsoft.com/office/drawing/2014/main" id="{21BF42BC-9E17-46C5-900A-76D2A176C17D}"/>
              </a:ext>
            </a:extLst>
          </p:cNvPr>
          <p:cNvPicPr>
            <a:picLocks noChangeAspect="1"/>
          </p:cNvPicPr>
          <p:nvPr/>
        </p:nvPicPr>
        <p:blipFill>
          <a:blip r:embed="rId3"/>
          <a:stretch>
            <a:fillRect/>
          </a:stretch>
        </p:blipFill>
        <p:spPr>
          <a:xfrm>
            <a:off x="1101590" y="1933575"/>
            <a:ext cx="4943475" cy="1495425"/>
          </a:xfrm>
          <a:prstGeom prst="rect">
            <a:avLst/>
          </a:prstGeom>
        </p:spPr>
      </p:pic>
    </p:spTree>
    <p:extLst>
      <p:ext uri="{BB962C8B-B14F-4D97-AF65-F5344CB8AC3E}">
        <p14:creationId xmlns:p14="http://schemas.microsoft.com/office/powerpoint/2010/main" val="669359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0AFFE9-DC01-49A7-AC90-CBD6C0E294EB}"/>
              </a:ext>
            </a:extLst>
          </p:cNvPr>
          <p:cNvSpPr txBox="1">
            <a:spLocks noGrp="1"/>
          </p:cNvSpPr>
          <p:nvPr>
            <p:ph type="title"/>
          </p:nvPr>
        </p:nvSpPr>
        <p:spPr>
          <a:xfrm>
            <a:off x="495000" y="703800"/>
            <a:ext cx="8912160" cy="11448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Helvetica Neue"/>
              </a:rPr>
              <a:t>Modeling</a:t>
            </a:r>
            <a:br>
              <a:rPr lang="en-US" dirty="0"/>
            </a:br>
            <a:br>
              <a:rPr lang="en-US" b="1" dirty="0">
                <a:solidFill>
                  <a:schemeClr val="bg1"/>
                </a:solidFill>
              </a:rPr>
            </a:br>
            <a:endParaRPr lang="en-US" b="1" dirty="0">
              <a:solidFill>
                <a:schemeClr val="bg1"/>
              </a:solidFill>
            </a:endParaRPr>
          </a:p>
        </p:txBody>
      </p:sp>
      <p:sp>
        <p:nvSpPr>
          <p:cNvPr id="9" name="TextBox 8">
            <a:extLst>
              <a:ext uri="{FF2B5EF4-FFF2-40B4-BE49-F238E27FC236}">
                <a16:creationId xmlns:a16="http://schemas.microsoft.com/office/drawing/2014/main" id="{BBE43B88-49DD-46F3-AD44-4BEAC98095EE}"/>
              </a:ext>
            </a:extLst>
          </p:cNvPr>
          <p:cNvSpPr txBox="1"/>
          <p:nvPr/>
        </p:nvSpPr>
        <p:spPr>
          <a:xfrm>
            <a:off x="495000" y="1594525"/>
            <a:ext cx="1828800" cy="369332"/>
          </a:xfrm>
          <a:prstGeom prst="rect">
            <a:avLst/>
          </a:prstGeom>
          <a:noFill/>
        </p:spPr>
        <p:txBody>
          <a:bodyPr wrap="square" rtlCol="0">
            <a:spAutoFit/>
          </a:bodyPr>
          <a:lstStyle/>
          <a:p>
            <a:pPr algn="l"/>
            <a:r>
              <a:rPr lang="en-US" dirty="0"/>
              <a:t>3-</a:t>
            </a:r>
          </a:p>
        </p:txBody>
      </p:sp>
      <p:pic>
        <p:nvPicPr>
          <p:cNvPr id="12" name="Picture 11">
            <a:extLst>
              <a:ext uri="{FF2B5EF4-FFF2-40B4-BE49-F238E27FC236}">
                <a16:creationId xmlns:a16="http://schemas.microsoft.com/office/drawing/2014/main" id="{A1D78743-475A-44CB-AC4F-CDB82FCE159E}"/>
              </a:ext>
            </a:extLst>
          </p:cNvPr>
          <p:cNvPicPr>
            <a:picLocks noChangeAspect="1"/>
          </p:cNvPicPr>
          <p:nvPr/>
        </p:nvPicPr>
        <p:blipFill>
          <a:blip r:embed="rId2"/>
          <a:stretch>
            <a:fillRect/>
          </a:stretch>
        </p:blipFill>
        <p:spPr>
          <a:xfrm>
            <a:off x="636587" y="2424112"/>
            <a:ext cx="8629650" cy="2009775"/>
          </a:xfrm>
          <a:prstGeom prst="rect">
            <a:avLst/>
          </a:prstGeom>
        </p:spPr>
      </p:pic>
    </p:spTree>
    <p:extLst>
      <p:ext uri="{BB962C8B-B14F-4D97-AF65-F5344CB8AC3E}">
        <p14:creationId xmlns:p14="http://schemas.microsoft.com/office/powerpoint/2010/main" val="318350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A589-323A-4A35-8E51-13B29BFDC9A9}"/>
              </a:ext>
            </a:extLst>
          </p:cNvPr>
          <p:cNvSpPr>
            <a:spLocks noGrp="1"/>
          </p:cNvSpPr>
          <p:nvPr>
            <p:ph type="title"/>
          </p:nvPr>
        </p:nvSpPr>
        <p:spPr>
          <a:xfrm>
            <a:off x="495000" y="131400"/>
            <a:ext cx="8912160" cy="1144800"/>
          </a:xfrm>
        </p:spPr>
        <p:txBody>
          <a:bodyPr/>
          <a:lstStyle/>
          <a:p>
            <a:r>
              <a:rPr lang="en-US" b="1" dirty="0">
                <a:solidFill>
                  <a:schemeClr val="bg1"/>
                </a:solidFill>
                <a:latin typeface="Helvetica Neue"/>
              </a:rPr>
              <a:t>Modeling</a:t>
            </a:r>
            <a:endParaRPr lang="en-US" dirty="0"/>
          </a:p>
        </p:txBody>
      </p:sp>
      <p:sp>
        <p:nvSpPr>
          <p:cNvPr id="4" name="TextBox 3">
            <a:extLst>
              <a:ext uri="{FF2B5EF4-FFF2-40B4-BE49-F238E27FC236}">
                <a16:creationId xmlns:a16="http://schemas.microsoft.com/office/drawing/2014/main" id="{9D196F53-D127-4BF0-B9D7-64C782910D32}"/>
              </a:ext>
            </a:extLst>
          </p:cNvPr>
          <p:cNvSpPr txBox="1"/>
          <p:nvPr/>
        </p:nvSpPr>
        <p:spPr>
          <a:xfrm>
            <a:off x="495000" y="1757751"/>
            <a:ext cx="4140740" cy="400110"/>
          </a:xfrm>
          <a:prstGeom prst="rect">
            <a:avLst/>
          </a:prstGeom>
          <a:noFill/>
        </p:spPr>
        <p:txBody>
          <a:bodyPr wrap="square" rtlCol="0">
            <a:spAutoFit/>
          </a:bodyPr>
          <a:lstStyle/>
          <a:p>
            <a:pPr algn="l"/>
            <a:r>
              <a:rPr lang="en-US" sz="2000" b="1" dirty="0"/>
              <a:t>Why didn't we use Gridsearch</a:t>
            </a:r>
            <a:r>
              <a:rPr lang="ar-EG" sz="2000" b="1" dirty="0"/>
              <a:t> </a:t>
            </a:r>
            <a:r>
              <a:rPr lang="en-US" sz="2000" b="1" dirty="0"/>
              <a:t>?</a:t>
            </a:r>
          </a:p>
        </p:txBody>
      </p:sp>
      <p:sp>
        <p:nvSpPr>
          <p:cNvPr id="5" name="TextBox 4">
            <a:extLst>
              <a:ext uri="{FF2B5EF4-FFF2-40B4-BE49-F238E27FC236}">
                <a16:creationId xmlns:a16="http://schemas.microsoft.com/office/drawing/2014/main" id="{84FA744F-7C17-458B-821A-809E2DB67DB3}"/>
              </a:ext>
            </a:extLst>
          </p:cNvPr>
          <p:cNvSpPr txBox="1"/>
          <p:nvPr/>
        </p:nvSpPr>
        <p:spPr>
          <a:xfrm>
            <a:off x="495000" y="2639412"/>
            <a:ext cx="8912159" cy="1477328"/>
          </a:xfrm>
          <a:prstGeom prst="rect">
            <a:avLst/>
          </a:prstGeom>
          <a:noFill/>
        </p:spPr>
        <p:txBody>
          <a:bodyPr wrap="square" rtlCol="0">
            <a:spAutoFit/>
          </a:bodyPr>
          <a:lstStyle/>
          <a:p>
            <a:pPr algn="l"/>
            <a:r>
              <a:rPr lang="en-US" dirty="0"/>
              <a:t>We found …</a:t>
            </a:r>
          </a:p>
          <a:p>
            <a:pPr marL="285750" indent="-285750" algn="l">
              <a:buFont typeface="Arial" panose="020B0604020202020204" pitchFamily="34" charset="0"/>
              <a:buChar char="•"/>
            </a:pPr>
            <a:r>
              <a:rPr lang="en-US" dirty="0"/>
              <a:t>It takes too much time to make the selection process</a:t>
            </a:r>
          </a:p>
          <a:p>
            <a:pPr marL="285750" indent="-285750" algn="l">
              <a:buFont typeface="Arial" panose="020B0604020202020204" pitchFamily="34" charset="0"/>
              <a:buChar char="•"/>
            </a:pPr>
            <a:r>
              <a:rPr lang="en-US" dirty="0"/>
              <a:t>In most algorithms it does not choose the best case</a:t>
            </a:r>
          </a:p>
          <a:p>
            <a:pPr marL="285750" indent="-285750" algn="l">
              <a:buFont typeface="Arial" panose="020B0604020202020204" pitchFamily="34" charset="0"/>
              <a:buChar char="•"/>
            </a:pPr>
            <a:r>
              <a:rPr lang="en-US" dirty="0"/>
              <a:t>When we searched for the best values of parameters to put.. the results of our search were better than Gridsearch</a:t>
            </a:r>
          </a:p>
        </p:txBody>
      </p:sp>
    </p:spTree>
    <p:extLst>
      <p:ext uri="{BB962C8B-B14F-4D97-AF65-F5344CB8AC3E}">
        <p14:creationId xmlns:p14="http://schemas.microsoft.com/office/powerpoint/2010/main" val="1455981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B59B-F76F-4B4E-8FC6-533A00570ADD}"/>
              </a:ext>
            </a:extLst>
          </p:cNvPr>
          <p:cNvSpPr>
            <a:spLocks noGrp="1"/>
          </p:cNvSpPr>
          <p:nvPr>
            <p:ph type="title"/>
          </p:nvPr>
        </p:nvSpPr>
        <p:spPr>
          <a:xfrm>
            <a:off x="495332" y="176323"/>
            <a:ext cx="8912160" cy="1144800"/>
          </a:xfrm>
        </p:spPr>
        <p:txBody>
          <a:bodyPr/>
          <a:lstStyle/>
          <a:p>
            <a:r>
              <a:rPr lang="en-US" b="1" dirty="0">
                <a:solidFill>
                  <a:schemeClr val="bg1"/>
                </a:solidFill>
                <a:latin typeface="Helvetica Neue"/>
              </a:rPr>
              <a:t>Modeling</a:t>
            </a:r>
            <a:endParaRPr lang="en-US" dirty="0"/>
          </a:p>
        </p:txBody>
      </p:sp>
      <p:sp>
        <p:nvSpPr>
          <p:cNvPr id="4" name="TextBox 3">
            <a:extLst>
              <a:ext uri="{FF2B5EF4-FFF2-40B4-BE49-F238E27FC236}">
                <a16:creationId xmlns:a16="http://schemas.microsoft.com/office/drawing/2014/main" id="{749E220D-0D1F-4152-BC34-B7B269D38EE8}"/>
              </a:ext>
            </a:extLst>
          </p:cNvPr>
          <p:cNvSpPr txBox="1"/>
          <p:nvPr/>
        </p:nvSpPr>
        <p:spPr>
          <a:xfrm>
            <a:off x="495332" y="1586418"/>
            <a:ext cx="1828800" cy="461665"/>
          </a:xfrm>
          <a:prstGeom prst="rect">
            <a:avLst/>
          </a:prstGeom>
          <a:noFill/>
        </p:spPr>
        <p:txBody>
          <a:bodyPr wrap="square" rtlCol="0">
            <a:spAutoFit/>
          </a:bodyPr>
          <a:lstStyle/>
          <a:p>
            <a:pPr algn="l"/>
            <a:r>
              <a:rPr lang="en-US" sz="2400" b="1" dirty="0"/>
              <a:t>Results</a:t>
            </a:r>
            <a:r>
              <a:rPr lang="ar-EG" sz="2400" b="1" dirty="0"/>
              <a:t> : </a:t>
            </a:r>
            <a:endParaRPr lang="en-US" sz="2400" b="1" dirty="0"/>
          </a:p>
        </p:txBody>
      </p:sp>
      <p:pic>
        <p:nvPicPr>
          <p:cNvPr id="5" name="Picture 5">
            <a:extLst>
              <a:ext uri="{FF2B5EF4-FFF2-40B4-BE49-F238E27FC236}">
                <a16:creationId xmlns:a16="http://schemas.microsoft.com/office/drawing/2014/main" id="{03D3336D-5CCE-4D9A-9C22-3AFF20F89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32" y="2313378"/>
            <a:ext cx="9029944" cy="3657600"/>
          </a:xfrm>
          <a:prstGeom prst="rect">
            <a:avLst/>
          </a:prstGeom>
        </p:spPr>
      </p:pic>
    </p:spTree>
    <p:extLst>
      <p:ext uri="{BB962C8B-B14F-4D97-AF65-F5344CB8AC3E}">
        <p14:creationId xmlns:p14="http://schemas.microsoft.com/office/powerpoint/2010/main" val="289777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925207-DC2E-4CF7-8305-469BBB30BF2F}"/>
              </a:ext>
            </a:extLst>
          </p:cNvPr>
          <p:cNvSpPr txBox="1">
            <a:spLocks/>
          </p:cNvSpPr>
          <p:nvPr/>
        </p:nvSpPr>
        <p:spPr>
          <a:xfrm>
            <a:off x="648511" y="492632"/>
            <a:ext cx="8910638" cy="1144587"/>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rPr>
              <a:t>Index </a:t>
            </a:r>
          </a:p>
        </p:txBody>
      </p:sp>
      <p:graphicFrame>
        <p:nvGraphicFramePr>
          <p:cNvPr id="10" name="Diagram 10">
            <a:extLst>
              <a:ext uri="{FF2B5EF4-FFF2-40B4-BE49-F238E27FC236}">
                <a16:creationId xmlns:a16="http://schemas.microsoft.com/office/drawing/2014/main" id="{38D15575-09BA-4C83-866F-FD03890323B5}"/>
              </a:ext>
            </a:extLst>
          </p:cNvPr>
          <p:cNvGraphicFramePr/>
          <p:nvPr>
            <p:extLst>
              <p:ext uri="{D42A27DB-BD31-4B8C-83A1-F6EECF244321}">
                <p14:modId xmlns:p14="http://schemas.microsoft.com/office/powerpoint/2010/main" val="2594212464"/>
              </p:ext>
            </p:extLst>
          </p:nvPr>
        </p:nvGraphicFramePr>
        <p:xfrm>
          <a:off x="1672380" y="2318426"/>
          <a:ext cx="6558064" cy="3437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4093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B639-4274-4B5C-92D0-7695B4959C2A}"/>
              </a:ext>
            </a:extLst>
          </p:cNvPr>
          <p:cNvSpPr>
            <a:spLocks noGrp="1"/>
          </p:cNvSpPr>
          <p:nvPr>
            <p:ph type="title"/>
          </p:nvPr>
        </p:nvSpPr>
        <p:spPr>
          <a:xfrm>
            <a:off x="381510" y="119579"/>
            <a:ext cx="8912160" cy="1144800"/>
          </a:xfrm>
        </p:spPr>
        <p:txBody>
          <a:bodyPr/>
          <a:lstStyle/>
          <a:p>
            <a:r>
              <a:rPr lang="en-US" b="1" dirty="0">
                <a:solidFill>
                  <a:schemeClr val="bg1"/>
                </a:solidFill>
                <a:latin typeface="Helvetica Neue"/>
              </a:rPr>
              <a:t>Modeling</a:t>
            </a:r>
            <a:endParaRPr lang="en-US" dirty="0"/>
          </a:p>
        </p:txBody>
      </p:sp>
      <p:sp>
        <p:nvSpPr>
          <p:cNvPr id="4" name="TextBox 3">
            <a:extLst>
              <a:ext uri="{FF2B5EF4-FFF2-40B4-BE49-F238E27FC236}">
                <a16:creationId xmlns:a16="http://schemas.microsoft.com/office/drawing/2014/main" id="{DFE7A5C9-6FCC-4A95-AA62-C541460F931D}"/>
              </a:ext>
            </a:extLst>
          </p:cNvPr>
          <p:cNvSpPr txBox="1"/>
          <p:nvPr/>
        </p:nvSpPr>
        <p:spPr>
          <a:xfrm>
            <a:off x="787939" y="2615930"/>
            <a:ext cx="4570380" cy="2308324"/>
          </a:xfrm>
          <a:prstGeom prst="rect">
            <a:avLst/>
          </a:prstGeom>
          <a:noFill/>
        </p:spPr>
        <p:txBody>
          <a:bodyPr wrap="square" rtlCol="0">
            <a:spAutoFit/>
          </a:bodyPr>
          <a:lstStyle/>
          <a:p>
            <a:pPr marL="285750" indent="-285750" algn="l">
              <a:buFont typeface="Arial" panose="020B0604020202020204" pitchFamily="34" charset="0"/>
              <a:buChar char="•"/>
            </a:pPr>
            <a:r>
              <a:rPr lang="en-US" dirty="0"/>
              <a:t>Linear Regression : 72 % </a:t>
            </a:r>
            <a:endParaRPr lang="ar-EG" dirty="0"/>
          </a:p>
          <a:p>
            <a:pPr marL="285750" indent="-285750" algn="l">
              <a:buFont typeface="Arial" panose="020B0604020202020204" pitchFamily="34" charset="0"/>
              <a:buChar char="•"/>
            </a:pPr>
            <a:r>
              <a:rPr lang="en-US" dirty="0"/>
              <a:t>K Nearest </a:t>
            </a:r>
            <a:r>
              <a:rPr lang="en-US" dirty="0" err="1"/>
              <a:t>Neighbours</a:t>
            </a:r>
            <a:r>
              <a:rPr lang="en-US" dirty="0"/>
              <a:t> : 86 % </a:t>
            </a:r>
            <a:endParaRPr lang="ar-EG" dirty="0"/>
          </a:p>
          <a:p>
            <a:pPr marL="285750" indent="-285750" algn="l">
              <a:buFont typeface="Arial" panose="020B0604020202020204" pitchFamily="34" charset="0"/>
              <a:buChar char="•"/>
            </a:pPr>
            <a:r>
              <a:rPr lang="en-US" dirty="0"/>
              <a:t>Decision Tree : 85 % </a:t>
            </a:r>
            <a:endParaRPr lang="ar-EG" dirty="0"/>
          </a:p>
          <a:p>
            <a:pPr marL="285750" indent="-285750" algn="l">
              <a:buFont typeface="Arial" panose="020B0604020202020204" pitchFamily="34" charset="0"/>
              <a:buChar char="•"/>
            </a:pPr>
            <a:r>
              <a:rPr lang="en-US" dirty="0"/>
              <a:t>Random Forest : 86 % </a:t>
            </a:r>
            <a:endParaRPr lang="ar-EG" dirty="0"/>
          </a:p>
          <a:p>
            <a:pPr marL="285750" indent="-285750" algn="l">
              <a:buFont typeface="Arial" panose="020B0604020202020204" pitchFamily="34" charset="0"/>
              <a:buChar char="•"/>
            </a:pPr>
            <a:r>
              <a:rPr lang="en-US" dirty="0" err="1"/>
              <a:t>AdaBoost</a:t>
            </a:r>
            <a:r>
              <a:rPr lang="en-US" dirty="0"/>
              <a:t> : 85 % </a:t>
            </a:r>
            <a:endParaRPr lang="ar-EG" dirty="0"/>
          </a:p>
          <a:p>
            <a:pPr marL="285750" indent="-285750" algn="l">
              <a:buFont typeface="Arial" panose="020B0604020202020204" pitchFamily="34" charset="0"/>
              <a:buChar char="•"/>
            </a:pPr>
            <a:r>
              <a:rPr lang="en-US" dirty="0"/>
              <a:t>Gradient Boosting Regressor : 88 %</a:t>
            </a:r>
            <a:endParaRPr lang="ar-EG" dirty="0"/>
          </a:p>
          <a:p>
            <a:pPr marL="285750" indent="-285750" algn="l">
              <a:buFont typeface="Arial" panose="020B0604020202020204" pitchFamily="34" charset="0"/>
              <a:buChar char="•"/>
            </a:pPr>
            <a:r>
              <a:rPr lang="en-US" dirty="0"/>
              <a:t> XGBRegressor : 88 %</a:t>
            </a:r>
            <a:endParaRPr lang="ar-EG" dirty="0"/>
          </a:p>
          <a:p>
            <a:pPr marL="285750" indent="-285750" algn="l">
              <a:buFont typeface="Arial" panose="020B0604020202020204" pitchFamily="34" charset="0"/>
              <a:buChar char="•"/>
            </a:pPr>
            <a:r>
              <a:rPr lang="en-US" dirty="0"/>
              <a:t> CatBoostRegressor : 88 %</a:t>
            </a:r>
          </a:p>
        </p:txBody>
      </p:sp>
      <p:sp>
        <p:nvSpPr>
          <p:cNvPr id="5" name="TextBox 4">
            <a:extLst>
              <a:ext uri="{FF2B5EF4-FFF2-40B4-BE49-F238E27FC236}">
                <a16:creationId xmlns:a16="http://schemas.microsoft.com/office/drawing/2014/main" id="{A6466B3F-F358-4CB4-8522-FE980C7DE39F}"/>
              </a:ext>
            </a:extLst>
          </p:cNvPr>
          <p:cNvSpPr txBox="1"/>
          <p:nvPr/>
        </p:nvSpPr>
        <p:spPr>
          <a:xfrm>
            <a:off x="5262662" y="3102312"/>
            <a:ext cx="4278550" cy="1477328"/>
          </a:xfrm>
          <a:prstGeom prst="rect">
            <a:avLst/>
          </a:prstGeom>
          <a:noFill/>
        </p:spPr>
        <p:txBody>
          <a:bodyPr wrap="square" rtlCol="0">
            <a:spAutoFit/>
          </a:bodyPr>
          <a:lstStyle/>
          <a:p>
            <a:r>
              <a:rPr lang="en-US" b="1" i="0" dirty="0">
                <a:solidFill>
                  <a:srgbClr val="000000"/>
                </a:solidFill>
                <a:effectLst/>
                <a:latin typeface="Helvetica Neue"/>
              </a:rPr>
              <a:t>Best Models</a:t>
            </a:r>
          </a:p>
          <a:p>
            <a:pPr marL="342900" indent="-342900">
              <a:buFont typeface="+mj-lt"/>
              <a:buAutoNum type="arabicPeriod"/>
            </a:pPr>
            <a:r>
              <a:rPr lang="en-US" b="0" i="0" dirty="0">
                <a:solidFill>
                  <a:srgbClr val="000000"/>
                </a:solidFill>
                <a:effectLst/>
                <a:latin typeface="Helvetica Neue"/>
              </a:rPr>
              <a:t>Gradient </a:t>
            </a:r>
            <a:r>
              <a:rPr lang="en-US" b="0" i="0" dirty="0" err="1">
                <a:solidFill>
                  <a:srgbClr val="000000"/>
                </a:solidFill>
                <a:effectLst/>
                <a:latin typeface="Helvetica Neue"/>
              </a:rPr>
              <a:t>BoostingRegressor</a:t>
            </a:r>
            <a:r>
              <a:rPr lang="en-US" b="0" i="0" dirty="0">
                <a:solidFill>
                  <a:srgbClr val="000000"/>
                </a:solidFill>
                <a:effectLst/>
                <a:latin typeface="Helvetica Neue"/>
              </a:rPr>
              <a:t> : 88 %</a:t>
            </a:r>
          </a:p>
          <a:p>
            <a:pPr marL="342900" indent="-342900">
              <a:buFont typeface="+mj-lt"/>
              <a:buAutoNum type="arabicPeriod"/>
            </a:pPr>
            <a:r>
              <a:rPr lang="en-US" b="0" i="0" dirty="0">
                <a:solidFill>
                  <a:srgbClr val="000000"/>
                </a:solidFill>
                <a:effectLst/>
                <a:latin typeface="Helvetica Neue"/>
              </a:rPr>
              <a:t>CatBoostRegressor : 88 %</a:t>
            </a:r>
          </a:p>
          <a:p>
            <a:pPr marL="342900" indent="-342900">
              <a:buFont typeface="+mj-lt"/>
              <a:buAutoNum type="arabicPeriod"/>
            </a:pPr>
            <a:r>
              <a:rPr lang="en-US" b="0" i="0" dirty="0">
                <a:solidFill>
                  <a:srgbClr val="000000"/>
                </a:solidFill>
                <a:effectLst/>
                <a:latin typeface="Helvetica Neue"/>
              </a:rPr>
              <a:t>XGBRegressor : 88 %</a:t>
            </a:r>
          </a:p>
          <a:p>
            <a:pPr algn="l"/>
            <a:endParaRPr lang="en-US" dirty="0"/>
          </a:p>
        </p:txBody>
      </p:sp>
    </p:spTree>
    <p:extLst>
      <p:ext uri="{BB962C8B-B14F-4D97-AF65-F5344CB8AC3E}">
        <p14:creationId xmlns:p14="http://schemas.microsoft.com/office/powerpoint/2010/main" val="2626437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6DF1-031D-4740-923E-E86B8871CF34}"/>
              </a:ext>
            </a:extLst>
          </p:cNvPr>
          <p:cNvSpPr>
            <a:spLocks noGrp="1"/>
          </p:cNvSpPr>
          <p:nvPr>
            <p:ph type="title"/>
          </p:nvPr>
        </p:nvSpPr>
        <p:spPr>
          <a:xfrm>
            <a:off x="495332" y="127685"/>
            <a:ext cx="8912160" cy="1144800"/>
          </a:xfrm>
        </p:spPr>
        <p:txBody>
          <a:bodyPr/>
          <a:lstStyle/>
          <a:p>
            <a:r>
              <a:rPr lang="en-US" b="1" dirty="0">
                <a:solidFill>
                  <a:schemeClr val="bg1"/>
                </a:solidFill>
                <a:latin typeface="Helvetica Neue"/>
              </a:rPr>
              <a:t>Modeling</a:t>
            </a:r>
            <a:endParaRPr lang="en-US" dirty="0"/>
          </a:p>
        </p:txBody>
      </p:sp>
      <p:sp>
        <p:nvSpPr>
          <p:cNvPr id="5" name="TextBox 4">
            <a:extLst>
              <a:ext uri="{FF2B5EF4-FFF2-40B4-BE49-F238E27FC236}">
                <a16:creationId xmlns:a16="http://schemas.microsoft.com/office/drawing/2014/main" id="{36597668-6F14-4EAB-B644-010F05C8FA4D}"/>
              </a:ext>
            </a:extLst>
          </p:cNvPr>
          <p:cNvSpPr txBox="1"/>
          <p:nvPr/>
        </p:nvSpPr>
        <p:spPr>
          <a:xfrm>
            <a:off x="433691" y="1635217"/>
            <a:ext cx="7802394" cy="707886"/>
          </a:xfrm>
          <a:prstGeom prst="rect">
            <a:avLst/>
          </a:prstGeom>
          <a:noFill/>
        </p:spPr>
        <p:txBody>
          <a:bodyPr wrap="square">
            <a:spAutoFit/>
          </a:bodyPr>
          <a:lstStyle/>
          <a:p>
            <a:r>
              <a:rPr lang="en-US" sz="2000" b="1" i="0" dirty="0">
                <a:solidFill>
                  <a:srgbClr val="000000"/>
                </a:solidFill>
                <a:effectLst/>
                <a:latin typeface="Helvetica Neue"/>
              </a:rPr>
              <a:t>R square (r2) Score &amp; Root Mean Squared Error(RMSE)</a:t>
            </a:r>
            <a:r>
              <a:rPr lang="ar-EG" sz="2000" b="1" i="0" dirty="0">
                <a:solidFill>
                  <a:srgbClr val="000000"/>
                </a:solidFill>
                <a:effectLst/>
                <a:latin typeface="Helvetica Neue"/>
              </a:rPr>
              <a:t> : </a:t>
            </a:r>
            <a:endParaRPr lang="en-US" sz="2000" b="1" i="0" dirty="0">
              <a:solidFill>
                <a:srgbClr val="000000"/>
              </a:solidFill>
              <a:effectLst/>
              <a:latin typeface="Helvetica Neue"/>
            </a:endParaRPr>
          </a:p>
          <a:p>
            <a:pPr algn="l"/>
            <a:r>
              <a:rPr lang="ar-EG" sz="2000" b="1" dirty="0"/>
              <a:t> </a:t>
            </a:r>
            <a:endParaRPr lang="en-US" sz="2000" b="1" dirty="0"/>
          </a:p>
        </p:txBody>
      </p:sp>
      <p:pic>
        <p:nvPicPr>
          <p:cNvPr id="6" name="Picture 6">
            <a:extLst>
              <a:ext uri="{FF2B5EF4-FFF2-40B4-BE49-F238E27FC236}">
                <a16:creationId xmlns:a16="http://schemas.microsoft.com/office/drawing/2014/main" id="{3218527E-9533-4BD7-9720-6782F4E60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514" y="2576806"/>
            <a:ext cx="7247567" cy="2743200"/>
          </a:xfrm>
          <a:prstGeom prst="rect">
            <a:avLst/>
          </a:prstGeom>
        </p:spPr>
      </p:pic>
    </p:spTree>
    <p:extLst>
      <p:ext uri="{BB962C8B-B14F-4D97-AF65-F5344CB8AC3E}">
        <p14:creationId xmlns:p14="http://schemas.microsoft.com/office/powerpoint/2010/main" val="3245656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3BD53-7E91-4C5C-A326-17A4846BF333}"/>
              </a:ext>
            </a:extLst>
          </p:cNvPr>
          <p:cNvSpPr>
            <a:spLocks noGrp="1"/>
          </p:cNvSpPr>
          <p:nvPr>
            <p:ph type="title"/>
          </p:nvPr>
        </p:nvSpPr>
        <p:spPr/>
        <p:txBody>
          <a:bodyPr/>
          <a:lstStyle/>
          <a:p>
            <a:r>
              <a:rPr lang="en-US" b="1" dirty="0">
                <a:solidFill>
                  <a:schemeClr val="bg1"/>
                </a:solidFill>
                <a:latin typeface="Helvetica Neue"/>
              </a:rPr>
              <a:t>Modeling</a:t>
            </a:r>
            <a:endParaRPr lang="en-US" dirty="0"/>
          </a:p>
        </p:txBody>
      </p:sp>
      <p:sp>
        <p:nvSpPr>
          <p:cNvPr id="4" name="TextBox 3">
            <a:extLst>
              <a:ext uri="{FF2B5EF4-FFF2-40B4-BE49-F238E27FC236}">
                <a16:creationId xmlns:a16="http://schemas.microsoft.com/office/drawing/2014/main" id="{783C83DF-145F-43CB-902C-8C0CC7CD01A2}"/>
              </a:ext>
            </a:extLst>
          </p:cNvPr>
          <p:cNvSpPr txBox="1"/>
          <p:nvPr/>
        </p:nvSpPr>
        <p:spPr>
          <a:xfrm>
            <a:off x="601493" y="1610738"/>
            <a:ext cx="4927060" cy="707886"/>
          </a:xfrm>
          <a:prstGeom prst="rect">
            <a:avLst/>
          </a:prstGeom>
          <a:noFill/>
        </p:spPr>
        <p:txBody>
          <a:bodyPr wrap="square" rtlCol="0">
            <a:spAutoFit/>
          </a:bodyPr>
          <a:lstStyle/>
          <a:p>
            <a:r>
              <a:rPr lang="en-US" sz="2000" b="1" i="0" dirty="0">
                <a:solidFill>
                  <a:srgbClr val="000000"/>
                </a:solidFill>
                <a:effectLst/>
                <a:latin typeface="Inter"/>
              </a:rPr>
              <a:t>Root Mean Squared Error(RMSE)</a:t>
            </a:r>
            <a:r>
              <a:rPr lang="ar-EG" sz="2000" b="1" i="0" dirty="0">
                <a:solidFill>
                  <a:srgbClr val="000000"/>
                </a:solidFill>
                <a:effectLst/>
                <a:latin typeface="Inter"/>
              </a:rPr>
              <a:t>:</a:t>
            </a:r>
            <a:br>
              <a:rPr lang="en-US" sz="2000" b="1" dirty="0"/>
            </a:br>
            <a:endParaRPr lang="en-US" sz="2000" b="1" dirty="0"/>
          </a:p>
        </p:txBody>
      </p:sp>
      <p:sp>
        <p:nvSpPr>
          <p:cNvPr id="5" name="TextBox 4">
            <a:extLst>
              <a:ext uri="{FF2B5EF4-FFF2-40B4-BE49-F238E27FC236}">
                <a16:creationId xmlns:a16="http://schemas.microsoft.com/office/drawing/2014/main" id="{D349F919-CDA7-4AD6-9D94-71108AB2E24F}"/>
              </a:ext>
            </a:extLst>
          </p:cNvPr>
          <p:cNvSpPr txBox="1"/>
          <p:nvPr/>
        </p:nvSpPr>
        <p:spPr>
          <a:xfrm>
            <a:off x="601493" y="2105227"/>
            <a:ext cx="6013315" cy="1200329"/>
          </a:xfrm>
          <a:prstGeom prst="rect">
            <a:avLst/>
          </a:prstGeom>
          <a:noFill/>
        </p:spPr>
        <p:txBody>
          <a:bodyPr wrap="square" rtlCol="0">
            <a:spAutoFit/>
          </a:bodyPr>
          <a:lstStyle/>
          <a:p>
            <a:r>
              <a:rPr lang="en-US" dirty="0">
                <a:effectLst/>
                <a:latin typeface="Inter"/>
              </a:rPr>
              <a:t>It is the squared root of the mean of the difference between actual and the predicted values.</a:t>
            </a:r>
          </a:p>
          <a:p>
            <a:br>
              <a:rPr lang="en-US" b="0" i="0" dirty="0">
                <a:effectLst/>
                <a:latin typeface="Roboto Mono"/>
              </a:rPr>
            </a:br>
            <a:endParaRPr lang="en-US" dirty="0"/>
          </a:p>
        </p:txBody>
      </p:sp>
      <p:pic>
        <p:nvPicPr>
          <p:cNvPr id="7" name="Picture 7">
            <a:extLst>
              <a:ext uri="{FF2B5EF4-FFF2-40B4-BE49-F238E27FC236}">
                <a16:creationId xmlns:a16="http://schemas.microsoft.com/office/drawing/2014/main" id="{E995FB8A-C012-4ADB-9F8C-22BED8AEA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917" y="3102573"/>
            <a:ext cx="7288146" cy="2743200"/>
          </a:xfrm>
          <a:prstGeom prst="rect">
            <a:avLst/>
          </a:prstGeom>
        </p:spPr>
      </p:pic>
    </p:spTree>
    <p:extLst>
      <p:ext uri="{BB962C8B-B14F-4D97-AF65-F5344CB8AC3E}">
        <p14:creationId xmlns:p14="http://schemas.microsoft.com/office/powerpoint/2010/main" val="867204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19E01-BD5F-403F-ACD0-6B42B9BAE101}"/>
              </a:ext>
            </a:extLst>
          </p:cNvPr>
          <p:cNvSpPr>
            <a:spLocks noGrp="1"/>
          </p:cNvSpPr>
          <p:nvPr>
            <p:ph type="title"/>
          </p:nvPr>
        </p:nvSpPr>
        <p:spPr>
          <a:xfrm>
            <a:off x="495000" y="314132"/>
            <a:ext cx="8912160" cy="1144800"/>
          </a:xfrm>
        </p:spPr>
        <p:txBody>
          <a:bodyPr/>
          <a:lstStyle/>
          <a:p>
            <a:r>
              <a:rPr lang="en-US" b="1" dirty="0">
                <a:solidFill>
                  <a:schemeClr val="bg1"/>
                </a:solidFill>
                <a:latin typeface="Helvetica Neue"/>
              </a:rPr>
              <a:t>Modeling</a:t>
            </a:r>
            <a:br>
              <a:rPr lang="en-US" dirty="0"/>
            </a:br>
            <a:endParaRPr lang="en-US" dirty="0"/>
          </a:p>
        </p:txBody>
      </p:sp>
      <p:sp>
        <p:nvSpPr>
          <p:cNvPr id="4" name="TextBox 3">
            <a:extLst>
              <a:ext uri="{FF2B5EF4-FFF2-40B4-BE49-F238E27FC236}">
                <a16:creationId xmlns:a16="http://schemas.microsoft.com/office/drawing/2014/main" id="{F2543E9E-D22E-4C6D-B82E-41CBA0CFC2D6}"/>
              </a:ext>
            </a:extLst>
          </p:cNvPr>
          <p:cNvSpPr txBox="1"/>
          <p:nvPr/>
        </p:nvSpPr>
        <p:spPr>
          <a:xfrm>
            <a:off x="325876" y="1537780"/>
            <a:ext cx="5032443" cy="369332"/>
          </a:xfrm>
          <a:prstGeom prst="rect">
            <a:avLst/>
          </a:prstGeom>
          <a:noFill/>
        </p:spPr>
        <p:txBody>
          <a:bodyPr wrap="square" rtlCol="0">
            <a:spAutoFit/>
          </a:bodyPr>
          <a:lstStyle/>
          <a:p>
            <a:pPr algn="l"/>
            <a:r>
              <a:rPr lang="en-US" b="1" dirty="0"/>
              <a:t>What are the advantages of this algorithm?</a:t>
            </a:r>
          </a:p>
        </p:txBody>
      </p:sp>
      <p:sp>
        <p:nvSpPr>
          <p:cNvPr id="5" name="TextBox 4">
            <a:extLst>
              <a:ext uri="{FF2B5EF4-FFF2-40B4-BE49-F238E27FC236}">
                <a16:creationId xmlns:a16="http://schemas.microsoft.com/office/drawing/2014/main" id="{C010AE07-68A7-44D1-A5EA-D9C20B67C8C1}"/>
              </a:ext>
            </a:extLst>
          </p:cNvPr>
          <p:cNvSpPr txBox="1"/>
          <p:nvPr/>
        </p:nvSpPr>
        <p:spPr>
          <a:xfrm>
            <a:off x="0" y="2502440"/>
            <a:ext cx="6728298" cy="175432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Montserrat-Light"/>
              </a:rPr>
              <a:t>It is designed to handle missing data with its in-build features.</a:t>
            </a:r>
            <a:endParaRPr lang="ar-EG" b="0" i="0" dirty="0">
              <a:solidFill>
                <a:srgbClr val="000000"/>
              </a:solidFill>
              <a:effectLst/>
              <a:latin typeface="Montserrat-Light"/>
            </a:endParaRPr>
          </a:p>
          <a:p>
            <a:pPr marL="285750" indent="-285750">
              <a:buFont typeface="Arial" panose="020B0604020202020204" pitchFamily="34" charset="0"/>
              <a:buChar char="•"/>
            </a:pPr>
            <a:r>
              <a:rPr lang="en-US" b="0" i="0" dirty="0">
                <a:solidFill>
                  <a:srgbClr val="000000"/>
                </a:solidFill>
                <a:effectLst/>
                <a:latin typeface="Montserrat-Light"/>
              </a:rPr>
              <a:t>It Works well in small to medium dataset</a:t>
            </a:r>
          </a:p>
          <a:p>
            <a:pPr marL="285750" indent="-285750">
              <a:buFont typeface="Arial" panose="020B0604020202020204" pitchFamily="34" charset="0"/>
              <a:buChar char="•"/>
            </a:pPr>
            <a:r>
              <a:rPr lang="en-US" b="0" i="0" dirty="0">
                <a:solidFill>
                  <a:srgbClr val="282829"/>
                </a:solidFill>
                <a:effectLst/>
                <a:latin typeface="-apple-system"/>
              </a:rPr>
              <a:t>One nice feature of Trees (</a:t>
            </a:r>
            <a:r>
              <a:rPr lang="en-US" b="0" i="0" dirty="0" err="1">
                <a:solidFill>
                  <a:srgbClr val="282829"/>
                </a:solidFill>
                <a:effectLst/>
                <a:latin typeface="-apple-system"/>
              </a:rPr>
              <a:t>XGBoost</a:t>
            </a:r>
            <a:r>
              <a:rPr lang="en-US" b="0" i="0" dirty="0">
                <a:solidFill>
                  <a:srgbClr val="282829"/>
                </a:solidFill>
                <a:effectLst/>
                <a:latin typeface="-apple-system"/>
              </a:rPr>
              <a:t>, Random Forest, etc.) is you don’t have to normalize your features as you should with SVM, </a:t>
            </a:r>
            <a:r>
              <a:rPr lang="en-US" b="0" i="0" dirty="0" err="1">
                <a:solidFill>
                  <a:srgbClr val="282829"/>
                </a:solidFill>
                <a:effectLst/>
                <a:latin typeface="-apple-system"/>
              </a:rPr>
              <a:t>etc</a:t>
            </a:r>
            <a:endParaRPr lang="ar-EG" b="0" i="0" dirty="0">
              <a:solidFill>
                <a:srgbClr val="282829"/>
              </a:solidFill>
              <a:effectLst/>
              <a:latin typeface="-apple-system"/>
            </a:endParaRPr>
          </a:p>
          <a:p>
            <a:pPr marL="285750" indent="-285750">
              <a:buFont typeface="Arial" panose="020B0604020202020204" pitchFamily="34" charset="0"/>
              <a:buChar char="•"/>
            </a:pPr>
            <a:r>
              <a:rPr lang="en-US" b="0" i="0" dirty="0">
                <a:solidFill>
                  <a:srgbClr val="000000"/>
                </a:solidFill>
                <a:effectLst/>
                <a:latin typeface="Montserrat-Light"/>
              </a:rPr>
              <a:t>work well if the data is nonlinear, non-monotonic, or with segregated clusters.</a:t>
            </a:r>
          </a:p>
        </p:txBody>
      </p:sp>
      <p:sp>
        <p:nvSpPr>
          <p:cNvPr id="7" name="TextBox 6">
            <a:extLst>
              <a:ext uri="{FF2B5EF4-FFF2-40B4-BE49-F238E27FC236}">
                <a16:creationId xmlns:a16="http://schemas.microsoft.com/office/drawing/2014/main" id="{281DC35A-991C-4984-BCD9-206F44E7C2E7}"/>
              </a:ext>
            </a:extLst>
          </p:cNvPr>
          <p:cNvSpPr txBox="1"/>
          <p:nvPr/>
        </p:nvSpPr>
        <p:spPr>
          <a:xfrm>
            <a:off x="162127" y="4397712"/>
            <a:ext cx="5032443" cy="369332"/>
          </a:xfrm>
          <a:prstGeom prst="rect">
            <a:avLst/>
          </a:prstGeom>
          <a:noFill/>
        </p:spPr>
        <p:txBody>
          <a:bodyPr wrap="square" rtlCol="0">
            <a:spAutoFit/>
          </a:bodyPr>
          <a:lstStyle/>
          <a:p>
            <a:pPr algn="l"/>
            <a:r>
              <a:rPr lang="en-US" b="1" dirty="0"/>
              <a:t>Disadvantages:</a:t>
            </a:r>
          </a:p>
        </p:txBody>
      </p:sp>
      <p:sp>
        <p:nvSpPr>
          <p:cNvPr id="8" name="TextBox 7">
            <a:extLst>
              <a:ext uri="{FF2B5EF4-FFF2-40B4-BE49-F238E27FC236}">
                <a16:creationId xmlns:a16="http://schemas.microsoft.com/office/drawing/2014/main" id="{8CDCFB24-385F-482E-9C4E-00CD0EB50C1C}"/>
              </a:ext>
            </a:extLst>
          </p:cNvPr>
          <p:cNvSpPr txBox="1"/>
          <p:nvPr/>
        </p:nvSpPr>
        <p:spPr>
          <a:xfrm>
            <a:off x="248864" y="4764121"/>
            <a:ext cx="7752135" cy="338554"/>
          </a:xfrm>
          <a:prstGeom prst="rect">
            <a:avLst/>
          </a:prstGeom>
          <a:noFill/>
        </p:spPr>
        <p:txBody>
          <a:bodyPr wrap="square" rtlCol="0">
            <a:spAutoFit/>
          </a:bodyPr>
          <a:lstStyle/>
          <a:p>
            <a:pPr algn="l"/>
            <a:r>
              <a:rPr lang="en-US" sz="1600" b="0" i="0" dirty="0">
                <a:solidFill>
                  <a:srgbClr val="1B1B1B"/>
                </a:solidFill>
                <a:effectLst/>
                <a:latin typeface="+mj-lt"/>
              </a:rPr>
              <a:t>can over-fit the data, especially if the trees are too deep with noisy data.</a:t>
            </a:r>
            <a:endParaRPr lang="en-US" sz="1600" dirty="0">
              <a:latin typeface="+mj-lt"/>
            </a:endParaRPr>
          </a:p>
        </p:txBody>
      </p:sp>
    </p:spTree>
    <p:extLst>
      <p:ext uri="{BB962C8B-B14F-4D97-AF65-F5344CB8AC3E}">
        <p14:creationId xmlns:p14="http://schemas.microsoft.com/office/powerpoint/2010/main" val="2945868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5B75C-8B1F-4ECB-BB19-66061D803075}"/>
              </a:ext>
            </a:extLst>
          </p:cNvPr>
          <p:cNvSpPr txBox="1"/>
          <p:nvPr/>
        </p:nvSpPr>
        <p:spPr>
          <a:xfrm>
            <a:off x="423152" y="1562099"/>
            <a:ext cx="2705911" cy="677108"/>
          </a:xfrm>
          <a:prstGeom prst="rect">
            <a:avLst/>
          </a:prstGeom>
          <a:noFill/>
        </p:spPr>
        <p:txBody>
          <a:bodyPr wrap="square" rtlCol="0">
            <a:spAutoFit/>
          </a:bodyPr>
          <a:lstStyle/>
          <a:p>
            <a:r>
              <a:rPr lang="en-US" sz="2000" b="1" i="0" dirty="0">
                <a:solidFill>
                  <a:srgbClr val="000000"/>
                </a:solidFill>
                <a:effectLst/>
                <a:latin typeface="Helvetica Neue"/>
              </a:rPr>
              <a:t>Cross Validation</a:t>
            </a:r>
          </a:p>
          <a:p>
            <a:pPr algn="l"/>
            <a:endParaRPr lang="en-US" dirty="0"/>
          </a:p>
        </p:txBody>
      </p:sp>
      <p:sp>
        <p:nvSpPr>
          <p:cNvPr id="6" name="Title 1">
            <a:extLst>
              <a:ext uri="{FF2B5EF4-FFF2-40B4-BE49-F238E27FC236}">
                <a16:creationId xmlns:a16="http://schemas.microsoft.com/office/drawing/2014/main" id="{6F47963D-71CB-460B-857B-80542C87C50B}"/>
              </a:ext>
            </a:extLst>
          </p:cNvPr>
          <p:cNvSpPr>
            <a:spLocks noGrp="1"/>
          </p:cNvSpPr>
          <p:nvPr>
            <p:ph type="title"/>
          </p:nvPr>
        </p:nvSpPr>
        <p:spPr>
          <a:xfrm>
            <a:off x="495000" y="314132"/>
            <a:ext cx="8912160" cy="1144800"/>
          </a:xfrm>
        </p:spPr>
        <p:txBody>
          <a:bodyPr/>
          <a:lstStyle/>
          <a:p>
            <a:r>
              <a:rPr lang="en-US" b="1" dirty="0">
                <a:solidFill>
                  <a:schemeClr val="bg1"/>
                </a:solidFill>
                <a:latin typeface="Helvetica Neue"/>
              </a:rPr>
              <a:t>Modeling</a:t>
            </a:r>
            <a:br>
              <a:rPr lang="en-US" dirty="0"/>
            </a:br>
            <a:endParaRPr lang="en-US" dirty="0"/>
          </a:p>
        </p:txBody>
      </p:sp>
      <p:sp>
        <p:nvSpPr>
          <p:cNvPr id="7" name="TextBox 6">
            <a:extLst>
              <a:ext uri="{FF2B5EF4-FFF2-40B4-BE49-F238E27FC236}">
                <a16:creationId xmlns:a16="http://schemas.microsoft.com/office/drawing/2014/main" id="{19CFC29D-FE87-4EBD-AC8D-38D3BE729C30}"/>
              </a:ext>
            </a:extLst>
          </p:cNvPr>
          <p:cNvSpPr txBox="1"/>
          <p:nvPr/>
        </p:nvSpPr>
        <p:spPr>
          <a:xfrm>
            <a:off x="428529" y="2019208"/>
            <a:ext cx="9045102" cy="646331"/>
          </a:xfrm>
          <a:prstGeom prst="rect">
            <a:avLst/>
          </a:prstGeom>
          <a:noFill/>
        </p:spPr>
        <p:txBody>
          <a:bodyPr wrap="square" rtlCol="0">
            <a:spAutoFit/>
          </a:bodyPr>
          <a:lstStyle/>
          <a:p>
            <a:pPr algn="l"/>
            <a:r>
              <a:rPr lang="en-US" b="0" i="0" dirty="0">
                <a:solidFill>
                  <a:srgbClr val="000000"/>
                </a:solidFill>
                <a:effectLst/>
                <a:latin typeface="Helvetica Neue"/>
              </a:rPr>
              <a:t>It is a resampling procedure which is used to evaluate the machine learning models on limited data samples. Its goal is to predict new data that is that is not tested before.</a:t>
            </a:r>
            <a:endParaRPr lang="en-US" dirty="0"/>
          </a:p>
        </p:txBody>
      </p:sp>
      <p:sp>
        <p:nvSpPr>
          <p:cNvPr id="15" name="TextBox 14">
            <a:extLst>
              <a:ext uri="{FF2B5EF4-FFF2-40B4-BE49-F238E27FC236}">
                <a16:creationId xmlns:a16="http://schemas.microsoft.com/office/drawing/2014/main" id="{05F0DDAC-2982-4C2C-90DB-7FDB210AD0BD}"/>
              </a:ext>
            </a:extLst>
          </p:cNvPr>
          <p:cNvSpPr txBox="1"/>
          <p:nvPr/>
        </p:nvSpPr>
        <p:spPr>
          <a:xfrm>
            <a:off x="6789094" y="3122648"/>
            <a:ext cx="2176565" cy="1477328"/>
          </a:xfrm>
          <a:prstGeom prst="rect">
            <a:avLst/>
          </a:prstGeom>
          <a:noFill/>
        </p:spPr>
        <p:txBody>
          <a:bodyPr wrap="square" rtlCol="0">
            <a:spAutoFit/>
          </a:bodyPr>
          <a:lstStyle/>
          <a:p>
            <a:pPr algn="l"/>
            <a:r>
              <a:rPr lang="en-US" b="1" dirty="0"/>
              <a:t>[0.85890086, 0.79149981, 0.85040421,</a:t>
            </a:r>
          </a:p>
          <a:p>
            <a:pPr algn="l"/>
            <a:r>
              <a:rPr lang="en-US" b="1" dirty="0"/>
              <a:t>0.83031141, 0.86551417]</a:t>
            </a:r>
          </a:p>
        </p:txBody>
      </p:sp>
      <p:pic>
        <p:nvPicPr>
          <p:cNvPr id="18" name="Picture 17">
            <a:extLst>
              <a:ext uri="{FF2B5EF4-FFF2-40B4-BE49-F238E27FC236}">
                <a16:creationId xmlns:a16="http://schemas.microsoft.com/office/drawing/2014/main" id="{2BD33651-FB41-402C-B830-13C31BC54ECB}"/>
              </a:ext>
            </a:extLst>
          </p:cNvPr>
          <p:cNvPicPr>
            <a:picLocks noChangeAspect="1"/>
          </p:cNvPicPr>
          <p:nvPr/>
        </p:nvPicPr>
        <p:blipFill>
          <a:blip r:embed="rId2"/>
          <a:stretch>
            <a:fillRect/>
          </a:stretch>
        </p:blipFill>
        <p:spPr>
          <a:xfrm>
            <a:off x="225087" y="3304576"/>
            <a:ext cx="4467225" cy="1295400"/>
          </a:xfrm>
          <a:prstGeom prst="rect">
            <a:avLst/>
          </a:prstGeom>
        </p:spPr>
      </p:pic>
      <p:sp>
        <p:nvSpPr>
          <p:cNvPr id="20" name="Arrow: Right 19">
            <a:extLst>
              <a:ext uri="{FF2B5EF4-FFF2-40B4-BE49-F238E27FC236}">
                <a16:creationId xmlns:a16="http://schemas.microsoft.com/office/drawing/2014/main" id="{E341F6DD-8B2E-4BE7-957C-7649615D2314}"/>
              </a:ext>
            </a:extLst>
          </p:cNvPr>
          <p:cNvSpPr/>
          <p:nvPr/>
        </p:nvSpPr>
        <p:spPr>
          <a:xfrm>
            <a:off x="5225306" y="3701938"/>
            <a:ext cx="1030794" cy="500676"/>
          </a:xfrm>
          <a:prstGeom prst="rightArrow">
            <a:avLst>
              <a:gd name="adj1" fmla="val 50000"/>
              <a:gd name="adj2" fmla="val 49164"/>
            </a:avLst>
          </a:prstGeom>
          <a:solidFill>
            <a:srgbClr val="005390"/>
          </a:solidFill>
          <a:ln>
            <a:solidFill>
              <a:srgbClr val="00539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74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4E7F-0CE2-484A-BF5D-F801621FC457}"/>
              </a:ext>
            </a:extLst>
          </p:cNvPr>
          <p:cNvSpPr>
            <a:spLocks noGrp="1"/>
          </p:cNvSpPr>
          <p:nvPr>
            <p:ph type="title"/>
          </p:nvPr>
        </p:nvSpPr>
        <p:spPr/>
        <p:txBody>
          <a:bodyPr/>
          <a:lstStyle/>
          <a:p>
            <a:r>
              <a:rPr lang="en-US" b="1" dirty="0">
                <a:solidFill>
                  <a:schemeClr val="bg1"/>
                </a:solidFill>
              </a:rPr>
              <a:t>Where is the code</a:t>
            </a:r>
          </a:p>
        </p:txBody>
      </p:sp>
      <p:sp>
        <p:nvSpPr>
          <p:cNvPr id="4" name="TextBox 3">
            <a:extLst>
              <a:ext uri="{FF2B5EF4-FFF2-40B4-BE49-F238E27FC236}">
                <a16:creationId xmlns:a16="http://schemas.microsoft.com/office/drawing/2014/main" id="{16FD5DD4-705C-4FF4-BFD9-8CC83EAA0D3A}"/>
              </a:ext>
            </a:extLst>
          </p:cNvPr>
          <p:cNvSpPr txBox="1"/>
          <p:nvPr/>
        </p:nvSpPr>
        <p:spPr>
          <a:xfrm>
            <a:off x="946015" y="1926887"/>
            <a:ext cx="5295900" cy="646331"/>
          </a:xfrm>
          <a:prstGeom prst="rect">
            <a:avLst/>
          </a:prstGeom>
          <a:noFill/>
        </p:spPr>
        <p:txBody>
          <a:bodyPr wrap="square" rtlCol="0">
            <a:spAutoFit/>
          </a:bodyPr>
          <a:lstStyle/>
          <a:p>
            <a:pPr algn="l"/>
            <a:r>
              <a:rPr lang="ar-EG" dirty="0"/>
              <a:t> </a:t>
            </a:r>
            <a:r>
              <a:rPr lang="en-US" b="1" dirty="0"/>
              <a:t>GitHub </a:t>
            </a:r>
            <a:r>
              <a:rPr lang="en-US" dirty="0"/>
              <a:t>: https://github.com/Ziad-o-Yusef/MCP</a:t>
            </a:r>
          </a:p>
          <a:p>
            <a:pPr algn="l"/>
            <a:r>
              <a:rPr lang="en-US" b="1" dirty="0"/>
              <a:t> Kaggle</a:t>
            </a:r>
            <a:r>
              <a:rPr lang="en-US" dirty="0"/>
              <a:t> :</a:t>
            </a:r>
          </a:p>
        </p:txBody>
      </p:sp>
    </p:spTree>
    <p:extLst>
      <p:ext uri="{BB962C8B-B14F-4D97-AF65-F5344CB8AC3E}">
        <p14:creationId xmlns:p14="http://schemas.microsoft.com/office/powerpoint/2010/main" val="1073966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13" name="CustomShape 1"/>
          <p:cNvSpPr/>
          <p:nvPr/>
        </p:nvSpPr>
        <p:spPr>
          <a:xfrm>
            <a:off x="-1" y="360"/>
            <a:ext cx="9902520" cy="685764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p:style>
      </p:sp>
      <p:sp>
        <p:nvSpPr>
          <p:cNvPr id="214" name="Line 2"/>
          <p:cNvSpPr/>
          <p:nvPr/>
        </p:nvSpPr>
        <p:spPr>
          <a:xfrm>
            <a:off x="656280" y="2327040"/>
            <a:ext cx="0" cy="1976040"/>
          </a:xfrm>
          <a:prstGeom prst="line">
            <a:avLst/>
          </a:prstGeom>
          <a:ln w="38160">
            <a:solidFill>
              <a:schemeClr val="bg1"/>
            </a:solidFill>
          </a:ln>
        </p:spPr>
        <p:style>
          <a:lnRef idx="1">
            <a:schemeClr val="accent1"/>
          </a:lnRef>
          <a:fillRef idx="0">
            <a:schemeClr val="accent1"/>
          </a:fillRef>
          <a:effectRef idx="0">
            <a:schemeClr val="accent1"/>
          </a:effectRef>
          <a:fontRef idx="minor"/>
        </p:style>
      </p:sp>
      <p:sp>
        <p:nvSpPr>
          <p:cNvPr id="215" name="Line 3"/>
          <p:cNvSpPr/>
          <p:nvPr/>
        </p:nvSpPr>
        <p:spPr>
          <a:xfrm>
            <a:off x="569520" y="6209280"/>
            <a:ext cx="87742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p:style>
      </p:sp>
      <p:sp>
        <p:nvSpPr>
          <p:cNvPr id="216" name="CustomShape 4"/>
          <p:cNvSpPr/>
          <p:nvPr/>
        </p:nvSpPr>
        <p:spPr>
          <a:xfrm>
            <a:off x="572760" y="6355440"/>
            <a:ext cx="2888280" cy="19836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pPr>
            <a:r>
              <a:rPr lang="en-US" sz="1300" b="0" strike="noStrike" spc="-1">
                <a:solidFill>
                  <a:srgbClr val="808080"/>
                </a:solidFill>
                <a:latin typeface="Samsung Sharp Sans Bold"/>
                <a:ea typeface="Samsung Sharp Sans Bold"/>
              </a:rPr>
              <a:t>Samsung Innovation Campus</a:t>
            </a:r>
            <a:endParaRPr lang="en-US" sz="1300" b="0" strike="noStrike" spc="-1">
              <a:latin typeface="Arial"/>
            </a:endParaRPr>
          </a:p>
        </p:txBody>
      </p:sp>
      <p:sp>
        <p:nvSpPr>
          <p:cNvPr id="2" name="TextBox 1">
            <a:extLst>
              <a:ext uri="{FF2B5EF4-FFF2-40B4-BE49-F238E27FC236}">
                <a16:creationId xmlns:a16="http://schemas.microsoft.com/office/drawing/2014/main" id="{81A381E0-0CBA-4207-8A7F-87486C72ADAE}"/>
              </a:ext>
            </a:extLst>
          </p:cNvPr>
          <p:cNvSpPr txBox="1"/>
          <p:nvPr/>
        </p:nvSpPr>
        <p:spPr>
          <a:xfrm>
            <a:off x="656280" y="2961117"/>
            <a:ext cx="4659545" cy="707886"/>
          </a:xfrm>
          <a:prstGeom prst="rect">
            <a:avLst/>
          </a:prstGeom>
          <a:noFill/>
        </p:spPr>
        <p:txBody>
          <a:bodyPr wrap="square" rtlCol="0">
            <a:spAutoFit/>
          </a:bodyPr>
          <a:lstStyle/>
          <a:p>
            <a:pPr algn="l"/>
            <a:r>
              <a:rPr lang="en-US" sz="4000" b="1" dirty="0">
                <a:solidFill>
                  <a:schemeClr val="bg1"/>
                </a:solidFill>
              </a:rPr>
              <a:t>Questions?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13" name="CustomShape 1"/>
          <p:cNvSpPr/>
          <p:nvPr/>
        </p:nvSpPr>
        <p:spPr>
          <a:xfrm>
            <a:off x="305" y="0"/>
            <a:ext cx="9902520" cy="685764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p:style>
      </p:sp>
      <p:sp>
        <p:nvSpPr>
          <p:cNvPr id="214" name="Line 2"/>
          <p:cNvSpPr/>
          <p:nvPr/>
        </p:nvSpPr>
        <p:spPr>
          <a:xfrm>
            <a:off x="656280" y="2327040"/>
            <a:ext cx="0" cy="1976040"/>
          </a:xfrm>
          <a:prstGeom prst="line">
            <a:avLst/>
          </a:prstGeom>
          <a:ln w="38160">
            <a:solidFill>
              <a:schemeClr val="bg1"/>
            </a:solidFill>
          </a:ln>
        </p:spPr>
        <p:style>
          <a:lnRef idx="1">
            <a:schemeClr val="accent1"/>
          </a:lnRef>
          <a:fillRef idx="0">
            <a:schemeClr val="accent1"/>
          </a:fillRef>
          <a:effectRef idx="0">
            <a:schemeClr val="accent1"/>
          </a:effectRef>
          <a:fontRef idx="minor"/>
        </p:style>
      </p:sp>
      <p:sp>
        <p:nvSpPr>
          <p:cNvPr id="215" name="Line 3"/>
          <p:cNvSpPr/>
          <p:nvPr/>
        </p:nvSpPr>
        <p:spPr>
          <a:xfrm>
            <a:off x="569520" y="6209280"/>
            <a:ext cx="87742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p:style>
      </p:sp>
      <p:sp>
        <p:nvSpPr>
          <p:cNvPr id="216" name="CustomShape 4"/>
          <p:cNvSpPr/>
          <p:nvPr/>
        </p:nvSpPr>
        <p:spPr>
          <a:xfrm>
            <a:off x="572760" y="6355440"/>
            <a:ext cx="2888280" cy="198360"/>
          </a:xfrm>
          <a:prstGeom prst="rect">
            <a:avLst/>
          </a:prstGeom>
          <a:no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p:style>
        <p:txBody>
          <a:bodyPr lIns="0" tIns="0" rIns="0" bIns="0">
            <a:spAutoFit/>
          </a:bodyPr>
          <a:lstStyle/>
          <a:p>
            <a:pPr>
              <a:lnSpc>
                <a:spcPct val="100000"/>
              </a:lnSpc>
            </a:pPr>
            <a:r>
              <a:rPr lang="en-US" sz="1300" b="0" strike="noStrike" spc="-1">
                <a:solidFill>
                  <a:srgbClr val="808080"/>
                </a:solidFill>
                <a:latin typeface="Samsung Sharp Sans Bold"/>
                <a:ea typeface="Samsung Sharp Sans Bold"/>
              </a:rPr>
              <a:t>Samsung Innovation Campus</a:t>
            </a:r>
            <a:endParaRPr lang="en-US" sz="1300" b="0" strike="noStrike" spc="-1">
              <a:latin typeface="Arial"/>
            </a:endParaRPr>
          </a:p>
        </p:txBody>
      </p:sp>
      <p:sp>
        <p:nvSpPr>
          <p:cNvPr id="2" name="TextBox 1">
            <a:extLst>
              <a:ext uri="{FF2B5EF4-FFF2-40B4-BE49-F238E27FC236}">
                <a16:creationId xmlns:a16="http://schemas.microsoft.com/office/drawing/2014/main" id="{81A381E0-0CBA-4207-8A7F-87486C72ADAE}"/>
              </a:ext>
            </a:extLst>
          </p:cNvPr>
          <p:cNvSpPr txBox="1"/>
          <p:nvPr/>
        </p:nvSpPr>
        <p:spPr>
          <a:xfrm>
            <a:off x="781490" y="2961117"/>
            <a:ext cx="4659545" cy="707886"/>
          </a:xfrm>
          <a:prstGeom prst="rect">
            <a:avLst/>
          </a:prstGeom>
          <a:noFill/>
        </p:spPr>
        <p:txBody>
          <a:bodyPr wrap="square" rtlCol="0">
            <a:spAutoFit/>
          </a:bodyPr>
          <a:lstStyle/>
          <a:p>
            <a:pPr algn="l"/>
            <a:r>
              <a:rPr lang="en-US" sz="4000" b="1" dirty="0">
                <a:solidFill>
                  <a:schemeClr val="bg1"/>
                </a:solidFill>
              </a:rPr>
              <a:t>Thank you</a:t>
            </a:r>
          </a:p>
        </p:txBody>
      </p:sp>
    </p:spTree>
    <p:extLst>
      <p:ext uri="{BB962C8B-B14F-4D97-AF65-F5344CB8AC3E}">
        <p14:creationId xmlns:p14="http://schemas.microsoft.com/office/powerpoint/2010/main" val="3394046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D110-C5AF-4A58-86BF-FF2AA1DF8C3A}"/>
              </a:ext>
            </a:extLst>
          </p:cNvPr>
          <p:cNvSpPr>
            <a:spLocks noGrp="1"/>
          </p:cNvSpPr>
          <p:nvPr>
            <p:ph type="title" idx="4294967295"/>
          </p:nvPr>
        </p:nvSpPr>
        <p:spPr>
          <a:xfrm>
            <a:off x="648511" y="492632"/>
            <a:ext cx="8910638" cy="1144587"/>
          </a:xfrm>
        </p:spPr>
        <p:txBody>
          <a:bodyPr/>
          <a:lstStyle/>
          <a:p>
            <a:r>
              <a:rPr lang="en-US" sz="4000" b="1" dirty="0">
                <a:solidFill>
                  <a:schemeClr val="bg1"/>
                </a:solidFill>
              </a:rPr>
              <a:t>Team </a:t>
            </a:r>
          </a:p>
        </p:txBody>
      </p:sp>
      <p:sp>
        <p:nvSpPr>
          <p:cNvPr id="4" name="TextBox 3">
            <a:extLst>
              <a:ext uri="{FF2B5EF4-FFF2-40B4-BE49-F238E27FC236}">
                <a16:creationId xmlns:a16="http://schemas.microsoft.com/office/drawing/2014/main" id="{B9ABE5E5-4727-4828-BB16-63CE0BB919F1}"/>
              </a:ext>
            </a:extLst>
          </p:cNvPr>
          <p:cNvSpPr txBox="1"/>
          <p:nvPr/>
        </p:nvSpPr>
        <p:spPr>
          <a:xfrm>
            <a:off x="624703" y="3032186"/>
            <a:ext cx="8252297"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Rawan El Farmawy</a:t>
            </a:r>
          </a:p>
          <a:p>
            <a:pPr marL="285750" indent="-285750" algn="just">
              <a:buFont typeface="Arial" panose="020B0604020202020204" pitchFamily="34" charset="0"/>
              <a:buChar char="•"/>
            </a:pPr>
            <a:r>
              <a:rPr lang="en-US" sz="2400" dirty="0"/>
              <a:t>Yasmin Osama</a:t>
            </a:r>
          </a:p>
          <a:p>
            <a:pPr marL="285750" indent="-285750" algn="just">
              <a:buFont typeface="Arial" panose="020B0604020202020204" pitchFamily="34" charset="0"/>
              <a:buChar char="•"/>
            </a:pPr>
            <a:r>
              <a:rPr lang="en-US" sz="2400" dirty="0"/>
              <a:t>Ziad Omar Yousef</a:t>
            </a:r>
          </a:p>
          <a:p>
            <a:pPr marL="285750" indent="-285750" algn="just">
              <a:buFont typeface="Arial" panose="020B0604020202020204" pitchFamily="34" charset="0"/>
              <a:buChar char="•"/>
            </a:pPr>
            <a:endParaRPr lang="en-US" dirty="0"/>
          </a:p>
          <a:p>
            <a:pPr algn="just"/>
            <a:endParaRPr lang="en-US" dirty="0"/>
          </a:p>
          <a:p>
            <a:pPr algn="just"/>
            <a:endParaRPr lang="en-US" dirty="0"/>
          </a:p>
          <a:p>
            <a:pPr algn="just"/>
            <a:r>
              <a:rPr lang="en-US" dirty="0"/>
              <a:t>  Members of Eng. Maryam Ashraf's team</a:t>
            </a:r>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3560735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C16E-9358-42A5-BB15-1CCF755A5308}"/>
              </a:ext>
            </a:extLst>
          </p:cNvPr>
          <p:cNvSpPr>
            <a:spLocks noGrp="1"/>
          </p:cNvSpPr>
          <p:nvPr>
            <p:ph type="title"/>
          </p:nvPr>
        </p:nvSpPr>
        <p:spPr>
          <a:xfrm>
            <a:off x="567957" y="459720"/>
            <a:ext cx="8912160" cy="1144800"/>
          </a:xfrm>
        </p:spPr>
        <p:txBody>
          <a:bodyPr/>
          <a:lstStyle/>
          <a:p>
            <a:r>
              <a:rPr lang="en-US" b="1" dirty="0">
                <a:solidFill>
                  <a:schemeClr val="bg1"/>
                </a:solidFill>
              </a:rPr>
              <a:t>About</a:t>
            </a:r>
          </a:p>
        </p:txBody>
      </p:sp>
      <p:sp>
        <p:nvSpPr>
          <p:cNvPr id="4" name="TextBox 3">
            <a:extLst>
              <a:ext uri="{FF2B5EF4-FFF2-40B4-BE49-F238E27FC236}">
                <a16:creationId xmlns:a16="http://schemas.microsoft.com/office/drawing/2014/main" id="{8CEA8607-CE82-46CB-9418-BE358F0CA90D}"/>
              </a:ext>
            </a:extLst>
          </p:cNvPr>
          <p:cNvSpPr txBox="1"/>
          <p:nvPr/>
        </p:nvSpPr>
        <p:spPr>
          <a:xfrm>
            <a:off x="4038600" y="2514600"/>
            <a:ext cx="1828800" cy="1828800"/>
          </a:xfrm>
          <a:prstGeom prst="rect">
            <a:avLst/>
          </a:prstGeom>
          <a:noFill/>
        </p:spPr>
        <p:txBody>
          <a:bodyPr wrap="square" rtlCol="0">
            <a:spAutoFit/>
          </a:bodyPr>
          <a:lstStyle/>
          <a:p>
            <a:pPr algn="l"/>
            <a:endParaRPr lang="en-US" dirty="0"/>
          </a:p>
        </p:txBody>
      </p:sp>
      <p:sp>
        <p:nvSpPr>
          <p:cNvPr id="5" name="TextBox 4">
            <a:extLst>
              <a:ext uri="{FF2B5EF4-FFF2-40B4-BE49-F238E27FC236}">
                <a16:creationId xmlns:a16="http://schemas.microsoft.com/office/drawing/2014/main" id="{6A822A5A-4D50-4933-8621-8F447B05C716}"/>
              </a:ext>
            </a:extLst>
          </p:cNvPr>
          <p:cNvSpPr txBox="1"/>
          <p:nvPr/>
        </p:nvSpPr>
        <p:spPr>
          <a:xfrm>
            <a:off x="567957" y="3146898"/>
            <a:ext cx="8604628" cy="1569660"/>
          </a:xfrm>
          <a:prstGeom prst="rect">
            <a:avLst/>
          </a:prstGeom>
          <a:noFill/>
        </p:spPr>
        <p:txBody>
          <a:bodyPr wrap="square" rtlCol="0">
            <a:spAutoFit/>
          </a:bodyPr>
          <a:lstStyle/>
          <a:p>
            <a:r>
              <a:rPr lang="ar-EG" dirty="0"/>
              <a:t> </a:t>
            </a:r>
            <a:r>
              <a:rPr lang="en-US" sz="2400" dirty="0"/>
              <a:t>The dataset is for a group of residents in the United States and contains some information about them as well as health insurance charges, in order to be able to determine insurance charges later.</a:t>
            </a:r>
          </a:p>
        </p:txBody>
      </p:sp>
    </p:spTree>
    <p:extLst>
      <p:ext uri="{BB962C8B-B14F-4D97-AF65-F5344CB8AC3E}">
        <p14:creationId xmlns:p14="http://schemas.microsoft.com/office/powerpoint/2010/main" val="3184447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E5D7-AD32-45BD-A5AE-88566D18DED3}"/>
              </a:ext>
            </a:extLst>
          </p:cNvPr>
          <p:cNvSpPr>
            <a:spLocks noGrp="1"/>
          </p:cNvSpPr>
          <p:nvPr>
            <p:ph type="title"/>
          </p:nvPr>
        </p:nvSpPr>
        <p:spPr>
          <a:xfrm>
            <a:off x="495000" y="703800"/>
            <a:ext cx="8912160" cy="1144800"/>
          </a:xfrm>
        </p:spPr>
        <p:txBody>
          <a:bodyPr/>
          <a:lstStyle/>
          <a:p>
            <a:r>
              <a:rPr lang="en-US" b="1" i="0" dirty="0">
                <a:solidFill>
                  <a:schemeClr val="bg1"/>
                </a:solidFill>
                <a:effectLst/>
                <a:latin typeface="Inter"/>
              </a:rPr>
              <a:t>Content</a:t>
            </a:r>
            <a:br>
              <a:rPr lang="en-US" b="0" i="0" dirty="0">
                <a:solidFill>
                  <a:srgbClr val="000000"/>
                </a:solidFill>
                <a:effectLst/>
                <a:latin typeface="Inter"/>
              </a:rPr>
            </a:br>
            <a:endParaRPr lang="en-US" b="1" dirty="0">
              <a:solidFill>
                <a:schemeClr val="bg1"/>
              </a:solidFill>
            </a:endParaRPr>
          </a:p>
        </p:txBody>
      </p:sp>
      <p:sp>
        <p:nvSpPr>
          <p:cNvPr id="3" name="Subtitle 2">
            <a:extLst>
              <a:ext uri="{FF2B5EF4-FFF2-40B4-BE49-F238E27FC236}">
                <a16:creationId xmlns:a16="http://schemas.microsoft.com/office/drawing/2014/main" id="{3E98F993-E030-4465-ADE5-0BDC68764DE4}"/>
              </a:ext>
            </a:extLst>
          </p:cNvPr>
          <p:cNvSpPr>
            <a:spLocks noGrp="1"/>
          </p:cNvSpPr>
          <p:nvPr>
            <p:ph type="subTitle"/>
          </p:nvPr>
        </p:nvSpPr>
        <p:spPr>
          <a:xfrm>
            <a:off x="511213" y="2026053"/>
            <a:ext cx="8912160" cy="3977280"/>
          </a:xfrm>
        </p:spPr>
        <p:txBody>
          <a:bodyPr/>
          <a:lstStyle/>
          <a:p>
            <a:pPr fontAlgn="base"/>
            <a:r>
              <a:rPr lang="en-US" sz="3200" b="1" i="0" dirty="0">
                <a:effectLst/>
                <a:latin typeface="Inter"/>
              </a:rPr>
              <a:t>age</a:t>
            </a:r>
            <a:r>
              <a:rPr lang="en-US" b="0" i="0" dirty="0">
                <a:effectLst/>
                <a:latin typeface="Inter"/>
              </a:rPr>
              <a:t>: </a:t>
            </a:r>
            <a:r>
              <a:rPr lang="en-US" sz="2400" b="0" i="0" dirty="0">
                <a:effectLst/>
                <a:latin typeface="Inter"/>
              </a:rPr>
              <a:t>age of primary beneficiary</a:t>
            </a:r>
          </a:p>
          <a:p>
            <a:pPr fontAlgn="base"/>
            <a:r>
              <a:rPr lang="en-US" sz="3200" b="1" i="0" dirty="0">
                <a:effectLst/>
                <a:latin typeface="Inter"/>
              </a:rPr>
              <a:t>sex</a:t>
            </a:r>
            <a:r>
              <a:rPr lang="en-US" b="0" i="0" dirty="0">
                <a:effectLst/>
                <a:latin typeface="Inter"/>
              </a:rPr>
              <a:t>: </a:t>
            </a:r>
            <a:r>
              <a:rPr lang="en-US" sz="2400" b="0" i="0" dirty="0">
                <a:effectLst/>
                <a:latin typeface="Inter"/>
              </a:rPr>
              <a:t>insurance contractor gender, female, male</a:t>
            </a:r>
          </a:p>
          <a:p>
            <a:pPr fontAlgn="base"/>
            <a:r>
              <a:rPr lang="en-US" sz="3200" b="1" i="0" dirty="0">
                <a:effectLst/>
                <a:latin typeface="Inter"/>
              </a:rPr>
              <a:t>bmi</a:t>
            </a:r>
            <a:r>
              <a:rPr lang="en-US" b="0" i="0" dirty="0">
                <a:effectLst/>
                <a:latin typeface="Inter"/>
              </a:rPr>
              <a:t>: </a:t>
            </a:r>
            <a:r>
              <a:rPr lang="en-US" sz="2400" b="0" i="0" dirty="0">
                <a:effectLst/>
                <a:latin typeface="Inter"/>
              </a:rPr>
              <a:t>Body mass index, providing an understanding of body, weights         that are relatively high or low relative to height,    </a:t>
            </a:r>
            <a:br>
              <a:rPr lang="en-US" sz="2400" b="0" i="0" dirty="0">
                <a:effectLst/>
                <a:latin typeface="Inter"/>
              </a:rPr>
            </a:br>
            <a:r>
              <a:rPr lang="en-US" sz="2400" b="0" i="0" dirty="0">
                <a:effectLst/>
                <a:latin typeface="Inter"/>
              </a:rPr>
              <a:t>objective index of body weight (kg / m ^ 2) using the ratio of height to weight, ideally 18.5 to 24.9</a:t>
            </a:r>
          </a:p>
        </p:txBody>
      </p:sp>
    </p:spTree>
    <p:extLst>
      <p:ext uri="{BB962C8B-B14F-4D97-AF65-F5344CB8AC3E}">
        <p14:creationId xmlns:p14="http://schemas.microsoft.com/office/powerpoint/2010/main" val="2720439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E5865D-157D-493E-9CDD-180BB5699386}"/>
              </a:ext>
            </a:extLst>
          </p:cNvPr>
          <p:cNvSpPr>
            <a:spLocks noGrp="1"/>
          </p:cNvSpPr>
          <p:nvPr>
            <p:ph type="subTitle"/>
          </p:nvPr>
        </p:nvSpPr>
        <p:spPr>
          <a:xfrm>
            <a:off x="422043" y="2185588"/>
            <a:ext cx="8912160" cy="3977280"/>
          </a:xfrm>
        </p:spPr>
        <p:txBody>
          <a:bodyPr/>
          <a:lstStyle/>
          <a:p>
            <a:pPr fontAlgn="base"/>
            <a:r>
              <a:rPr lang="en-US" sz="2800" b="1" i="0" dirty="0">
                <a:effectLst/>
                <a:latin typeface="Inter"/>
              </a:rPr>
              <a:t>children</a:t>
            </a:r>
            <a:r>
              <a:rPr lang="en-US" sz="2800" b="0" i="0" dirty="0">
                <a:effectLst/>
                <a:latin typeface="Inter"/>
              </a:rPr>
              <a:t>:</a:t>
            </a:r>
            <a:r>
              <a:rPr lang="en-US" b="0" i="0" dirty="0">
                <a:effectLst/>
                <a:latin typeface="Inter"/>
              </a:rPr>
              <a:t> </a:t>
            </a:r>
            <a:r>
              <a:rPr lang="en-US" sz="2400" b="0" i="0" dirty="0">
                <a:effectLst/>
                <a:latin typeface="Inter"/>
              </a:rPr>
              <a:t>Number of children covered by health insurance / Number of dependents.</a:t>
            </a:r>
          </a:p>
          <a:p>
            <a:pPr fontAlgn="base"/>
            <a:r>
              <a:rPr lang="en-US" sz="2800" b="1" i="0" dirty="0">
                <a:effectLst/>
                <a:latin typeface="Inter"/>
              </a:rPr>
              <a:t>smoker</a:t>
            </a:r>
            <a:r>
              <a:rPr lang="en-US" sz="2800" b="0" i="0" dirty="0">
                <a:effectLst/>
                <a:latin typeface="Inter"/>
              </a:rPr>
              <a:t>:</a:t>
            </a:r>
            <a:r>
              <a:rPr lang="en-US" b="0" i="0" dirty="0">
                <a:effectLst/>
                <a:latin typeface="Inter"/>
              </a:rPr>
              <a:t> </a:t>
            </a:r>
            <a:r>
              <a:rPr lang="en-US" sz="2400" b="0" i="0" dirty="0">
                <a:effectLst/>
                <a:latin typeface="Inter"/>
              </a:rPr>
              <a:t>Smoking</a:t>
            </a:r>
          </a:p>
          <a:p>
            <a:pPr fontAlgn="base"/>
            <a:r>
              <a:rPr lang="en-US" sz="2800" b="1" i="0" dirty="0">
                <a:effectLst/>
                <a:latin typeface="Inter"/>
              </a:rPr>
              <a:t>region</a:t>
            </a:r>
            <a:r>
              <a:rPr lang="en-US" sz="2800" b="0" i="0" dirty="0">
                <a:effectLst/>
                <a:latin typeface="Inter"/>
              </a:rPr>
              <a:t>:</a:t>
            </a:r>
            <a:r>
              <a:rPr lang="en-US" b="0" i="0" dirty="0">
                <a:effectLst/>
                <a:latin typeface="Inter"/>
              </a:rPr>
              <a:t> </a:t>
            </a:r>
            <a:r>
              <a:rPr lang="en-US" sz="2400" b="0" i="0" dirty="0">
                <a:effectLst/>
                <a:latin typeface="Inter"/>
              </a:rPr>
              <a:t>the beneficiary's residential area in the US, northeast, southeast, southwest, northwest.</a:t>
            </a:r>
          </a:p>
          <a:p>
            <a:pPr fontAlgn="base"/>
            <a:r>
              <a:rPr lang="en-US" sz="2800" b="1" i="0" dirty="0">
                <a:effectLst/>
                <a:latin typeface="Inter"/>
              </a:rPr>
              <a:t>charges</a:t>
            </a:r>
            <a:r>
              <a:rPr lang="en-US" sz="2800" b="0" i="0" dirty="0">
                <a:effectLst/>
                <a:latin typeface="Inter"/>
              </a:rPr>
              <a:t>:</a:t>
            </a:r>
            <a:r>
              <a:rPr lang="en-US" b="0" i="0" dirty="0">
                <a:effectLst/>
                <a:latin typeface="Inter"/>
              </a:rPr>
              <a:t> </a:t>
            </a:r>
            <a:r>
              <a:rPr lang="en-US" sz="2400" b="0" i="0" dirty="0">
                <a:effectLst/>
                <a:latin typeface="Inter"/>
              </a:rPr>
              <a:t>Individual medical costs billed by health insurance.</a:t>
            </a:r>
          </a:p>
        </p:txBody>
      </p:sp>
      <p:sp>
        <p:nvSpPr>
          <p:cNvPr id="5" name="Title 1">
            <a:extLst>
              <a:ext uri="{FF2B5EF4-FFF2-40B4-BE49-F238E27FC236}">
                <a16:creationId xmlns:a16="http://schemas.microsoft.com/office/drawing/2014/main" id="{F58A5E75-2E02-4588-A845-1F97BD0D1D0D}"/>
              </a:ext>
            </a:extLst>
          </p:cNvPr>
          <p:cNvSpPr txBox="1">
            <a:spLocks noGrp="1"/>
          </p:cNvSpPr>
          <p:nvPr>
            <p:ph type="title"/>
          </p:nvPr>
        </p:nvSpPr>
        <p:spPr>
          <a:xfrm>
            <a:off x="632809" y="727557"/>
            <a:ext cx="8912160" cy="11448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Inter"/>
              </a:rPr>
              <a:t>Content</a:t>
            </a:r>
            <a:br>
              <a:rPr lang="en-US" dirty="0">
                <a:solidFill>
                  <a:srgbClr val="000000"/>
                </a:solidFill>
                <a:latin typeface="Inter"/>
              </a:rPr>
            </a:br>
            <a:endParaRPr lang="en-US" b="1" dirty="0">
              <a:solidFill>
                <a:schemeClr val="bg1"/>
              </a:solidFill>
            </a:endParaRPr>
          </a:p>
        </p:txBody>
      </p:sp>
    </p:spTree>
    <p:extLst>
      <p:ext uri="{BB962C8B-B14F-4D97-AF65-F5344CB8AC3E}">
        <p14:creationId xmlns:p14="http://schemas.microsoft.com/office/powerpoint/2010/main" val="109509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D8FAC8-CB53-4FBB-9C36-6A8BA96BB600}"/>
              </a:ext>
            </a:extLst>
          </p:cNvPr>
          <p:cNvSpPr txBox="1"/>
          <p:nvPr/>
        </p:nvSpPr>
        <p:spPr>
          <a:xfrm>
            <a:off x="162128" y="256971"/>
            <a:ext cx="7863191" cy="1046440"/>
          </a:xfrm>
          <a:prstGeom prst="rect">
            <a:avLst/>
          </a:prstGeom>
          <a:noFill/>
        </p:spPr>
        <p:txBody>
          <a:bodyPr wrap="square" rtlCol="0">
            <a:spAutoFit/>
          </a:bodyPr>
          <a:lstStyle/>
          <a:p>
            <a:r>
              <a:rPr lang="en-US" sz="4400" b="1" i="0" dirty="0">
                <a:solidFill>
                  <a:schemeClr val="bg1"/>
                </a:solidFill>
                <a:effectLst/>
                <a:latin typeface="Helvetica Neue"/>
              </a:rPr>
              <a:t>Analyze by describing data</a:t>
            </a:r>
            <a:endParaRPr lang="en-US" sz="4400" b="1" dirty="0">
              <a:solidFill>
                <a:schemeClr val="bg1"/>
              </a:solidFill>
            </a:endParaRPr>
          </a:p>
          <a:p>
            <a:pPr algn="l"/>
            <a:endParaRPr lang="en-US" dirty="0">
              <a:solidFill>
                <a:schemeClr val="bg1"/>
              </a:solidFill>
            </a:endParaRPr>
          </a:p>
        </p:txBody>
      </p:sp>
      <p:pic>
        <p:nvPicPr>
          <p:cNvPr id="5" name="Picture 4">
            <a:extLst>
              <a:ext uri="{FF2B5EF4-FFF2-40B4-BE49-F238E27FC236}">
                <a16:creationId xmlns:a16="http://schemas.microsoft.com/office/drawing/2014/main" id="{FAEC25E6-7540-4F57-B432-D7F07158418D}"/>
              </a:ext>
            </a:extLst>
          </p:cNvPr>
          <p:cNvPicPr>
            <a:picLocks noChangeAspect="1"/>
          </p:cNvPicPr>
          <p:nvPr/>
        </p:nvPicPr>
        <p:blipFill>
          <a:blip r:embed="rId3"/>
          <a:stretch>
            <a:fillRect/>
          </a:stretch>
        </p:blipFill>
        <p:spPr>
          <a:xfrm>
            <a:off x="4162661" y="1333296"/>
            <a:ext cx="5257800" cy="1897505"/>
          </a:xfrm>
          <a:prstGeom prst="rect">
            <a:avLst/>
          </a:prstGeom>
        </p:spPr>
      </p:pic>
      <p:sp>
        <p:nvSpPr>
          <p:cNvPr id="6" name="TextBox 5">
            <a:extLst>
              <a:ext uri="{FF2B5EF4-FFF2-40B4-BE49-F238E27FC236}">
                <a16:creationId xmlns:a16="http://schemas.microsoft.com/office/drawing/2014/main" id="{B5CFA03E-13B5-442E-B11A-4EAE44825AA1}"/>
              </a:ext>
            </a:extLst>
          </p:cNvPr>
          <p:cNvSpPr txBox="1"/>
          <p:nvPr/>
        </p:nvSpPr>
        <p:spPr>
          <a:xfrm>
            <a:off x="808206" y="2135925"/>
            <a:ext cx="2547836" cy="461665"/>
          </a:xfrm>
          <a:prstGeom prst="rect">
            <a:avLst/>
          </a:prstGeom>
          <a:noFill/>
        </p:spPr>
        <p:txBody>
          <a:bodyPr wrap="square" rtlCol="0">
            <a:spAutoFit/>
          </a:bodyPr>
          <a:lstStyle/>
          <a:p>
            <a:pPr marL="342900" indent="-342900" algn="l">
              <a:buFont typeface="Arial" panose="020B0604020202020204" pitchFamily="34" charset="0"/>
              <a:buChar char="•"/>
            </a:pPr>
            <a:r>
              <a:rPr lang="en-US" sz="2400" b="1" dirty="0"/>
              <a:t>data format</a:t>
            </a:r>
          </a:p>
        </p:txBody>
      </p:sp>
      <p:pic>
        <p:nvPicPr>
          <p:cNvPr id="9" name="Picture 8">
            <a:extLst>
              <a:ext uri="{FF2B5EF4-FFF2-40B4-BE49-F238E27FC236}">
                <a16:creationId xmlns:a16="http://schemas.microsoft.com/office/drawing/2014/main" id="{C44166CC-A3B4-44B6-BE2E-087720AE9BD0}"/>
              </a:ext>
            </a:extLst>
          </p:cNvPr>
          <p:cNvPicPr>
            <a:picLocks noChangeAspect="1"/>
          </p:cNvPicPr>
          <p:nvPr/>
        </p:nvPicPr>
        <p:blipFill>
          <a:blip r:embed="rId4"/>
          <a:stretch>
            <a:fillRect/>
          </a:stretch>
        </p:blipFill>
        <p:spPr>
          <a:xfrm>
            <a:off x="4162661" y="3145277"/>
            <a:ext cx="5076825" cy="2991255"/>
          </a:xfrm>
          <a:prstGeom prst="rect">
            <a:avLst/>
          </a:prstGeom>
        </p:spPr>
      </p:pic>
      <p:sp>
        <p:nvSpPr>
          <p:cNvPr id="11" name="TextBox 10">
            <a:extLst>
              <a:ext uri="{FF2B5EF4-FFF2-40B4-BE49-F238E27FC236}">
                <a16:creationId xmlns:a16="http://schemas.microsoft.com/office/drawing/2014/main" id="{B4BAF623-2BCB-43EA-886D-DC9B1376B3B1}"/>
              </a:ext>
            </a:extLst>
          </p:cNvPr>
          <p:cNvSpPr txBox="1"/>
          <p:nvPr/>
        </p:nvSpPr>
        <p:spPr>
          <a:xfrm>
            <a:off x="808206" y="4410071"/>
            <a:ext cx="3034220" cy="461665"/>
          </a:xfrm>
          <a:prstGeom prst="rect">
            <a:avLst/>
          </a:prstGeom>
          <a:noFill/>
        </p:spPr>
        <p:txBody>
          <a:bodyPr wrap="square" rtlCol="0">
            <a:spAutoFit/>
          </a:bodyPr>
          <a:lstStyle/>
          <a:p>
            <a:pPr marL="342900" indent="-342900" algn="l">
              <a:buFont typeface="Arial" panose="020B0604020202020204" pitchFamily="34" charset="0"/>
              <a:buChar char="•"/>
            </a:pPr>
            <a:r>
              <a:rPr lang="en-US" sz="2400" b="1" dirty="0"/>
              <a:t>data description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969CC19C-8EC8-40CF-86DB-6754A1575D34}"/>
              </a:ext>
            </a:extLst>
          </p:cNvPr>
          <p:cNvSpPr txBox="1">
            <a:spLocks noGrp="1"/>
          </p:cNvSpPr>
          <p:nvPr>
            <p:ph type="subTitle"/>
          </p:nvPr>
        </p:nvSpPr>
        <p:spPr>
          <a:xfrm>
            <a:off x="186957" y="387088"/>
            <a:ext cx="8912160" cy="1144800"/>
          </a:xfrm>
          <a:prstGeom prst="rect">
            <a:avLst/>
          </a:prstGeom>
          <a:noFill/>
        </p:spPr>
        <p:txBody>
          <a:bodyPr wrap="square" rtlCol="0">
            <a:spAutoFit/>
          </a:bodyPr>
          <a:lstStyle/>
          <a:p>
            <a:r>
              <a:rPr lang="en-US" sz="4400" b="1" i="0" dirty="0">
                <a:solidFill>
                  <a:schemeClr val="bg1"/>
                </a:solidFill>
                <a:effectLst/>
                <a:latin typeface="Helvetica Neue"/>
              </a:rPr>
              <a:t>Analyze by describing data</a:t>
            </a:r>
            <a:endParaRPr lang="en-US" sz="4400" b="1" dirty="0">
              <a:solidFill>
                <a:schemeClr val="bg1"/>
              </a:solidFill>
            </a:endParaRPr>
          </a:p>
          <a:p>
            <a:pPr algn="l"/>
            <a:endParaRPr lang="en-US" dirty="0">
              <a:solidFill>
                <a:schemeClr val="bg1"/>
              </a:solidFill>
            </a:endParaRPr>
          </a:p>
        </p:txBody>
      </p:sp>
      <p:pic>
        <p:nvPicPr>
          <p:cNvPr id="10" name="Picture 9">
            <a:extLst>
              <a:ext uri="{FF2B5EF4-FFF2-40B4-BE49-F238E27FC236}">
                <a16:creationId xmlns:a16="http://schemas.microsoft.com/office/drawing/2014/main" id="{E378405C-BF77-4DD5-9C2D-20BB8F921BB4}"/>
              </a:ext>
            </a:extLst>
          </p:cNvPr>
          <p:cNvPicPr>
            <a:picLocks noChangeAspect="1"/>
          </p:cNvPicPr>
          <p:nvPr/>
        </p:nvPicPr>
        <p:blipFill>
          <a:blip r:embed="rId2"/>
          <a:stretch>
            <a:fillRect/>
          </a:stretch>
        </p:blipFill>
        <p:spPr>
          <a:xfrm>
            <a:off x="5722937" y="1683594"/>
            <a:ext cx="3790950" cy="2047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18891968-7569-4CD6-8ABA-5A3C441359CC}"/>
              </a:ext>
            </a:extLst>
          </p:cNvPr>
          <p:cNvSpPr txBox="1"/>
          <p:nvPr/>
        </p:nvSpPr>
        <p:spPr>
          <a:xfrm>
            <a:off x="921695" y="2245866"/>
            <a:ext cx="2547836" cy="461665"/>
          </a:xfrm>
          <a:prstGeom prst="rect">
            <a:avLst/>
          </a:prstGeom>
          <a:noFill/>
        </p:spPr>
        <p:txBody>
          <a:bodyPr wrap="square" rtlCol="0">
            <a:spAutoFit/>
          </a:bodyPr>
          <a:lstStyle/>
          <a:p>
            <a:pPr marL="342900" indent="-342900" algn="l">
              <a:buFont typeface="Arial" panose="020B0604020202020204" pitchFamily="34" charset="0"/>
              <a:buChar char="•"/>
            </a:pPr>
            <a:r>
              <a:rPr lang="en-US" sz="2400" b="1" dirty="0"/>
              <a:t>Information</a:t>
            </a:r>
          </a:p>
        </p:txBody>
      </p:sp>
      <p:sp>
        <p:nvSpPr>
          <p:cNvPr id="13" name="TextBox 12">
            <a:extLst>
              <a:ext uri="{FF2B5EF4-FFF2-40B4-BE49-F238E27FC236}">
                <a16:creationId xmlns:a16="http://schemas.microsoft.com/office/drawing/2014/main" id="{7394D5E9-7341-492A-8555-EE569ACFCA26}"/>
              </a:ext>
            </a:extLst>
          </p:cNvPr>
          <p:cNvSpPr txBox="1"/>
          <p:nvPr/>
        </p:nvSpPr>
        <p:spPr>
          <a:xfrm>
            <a:off x="186958" y="4099398"/>
            <a:ext cx="9524490" cy="1477328"/>
          </a:xfrm>
          <a:prstGeom prst="rect">
            <a:avLst/>
          </a:prstGeom>
          <a:noFill/>
        </p:spPr>
        <p:txBody>
          <a:bodyPr wrap="square" rtlCol="0">
            <a:spAutoFit/>
          </a:bodyPr>
          <a:lstStyle/>
          <a:p>
            <a:r>
              <a:rPr lang="en-US" b="1" i="0" dirty="0">
                <a:solidFill>
                  <a:srgbClr val="000000"/>
                </a:solidFill>
                <a:effectLst/>
                <a:latin typeface="Helvetica Neue"/>
              </a:rPr>
              <a:t>Findings:</a:t>
            </a:r>
          </a:p>
          <a:p>
            <a:r>
              <a:rPr lang="en-US" b="0" i="0" dirty="0">
                <a:solidFill>
                  <a:srgbClr val="000000"/>
                </a:solidFill>
                <a:effectLst/>
                <a:latin typeface="Helvetica Neue"/>
              </a:rPr>
              <a:t>There are four numerical variables: - Continuous: - Age - BMI - Charges - Discrete: - children</a:t>
            </a:r>
            <a:br>
              <a:rPr lang="en-US" b="0" i="0" dirty="0">
                <a:solidFill>
                  <a:srgbClr val="000000"/>
                </a:solidFill>
                <a:effectLst/>
                <a:latin typeface="Helvetica Neue"/>
              </a:rPr>
            </a:br>
            <a:r>
              <a:rPr lang="en-US" b="0" i="0" dirty="0">
                <a:solidFill>
                  <a:srgbClr val="000000"/>
                </a:solidFill>
                <a:effectLst/>
                <a:latin typeface="Helvetica Neue"/>
              </a:rPr>
              <a:t>There are three categorical variables: - Sex - Smoker - Region</a:t>
            </a:r>
          </a:p>
          <a:p>
            <a:pPr algn="l"/>
            <a:endParaRPr lang="en-US" dirty="0"/>
          </a:p>
        </p:txBody>
      </p:sp>
    </p:spTree>
    <p:extLst>
      <p:ext uri="{BB962C8B-B14F-4D97-AF65-F5344CB8AC3E}">
        <p14:creationId xmlns:p14="http://schemas.microsoft.com/office/powerpoint/2010/main" val="2814253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927</TotalTime>
  <Words>3595</Words>
  <Application>Microsoft Office PowerPoint</Application>
  <PresentationFormat>Custom</PresentationFormat>
  <Paragraphs>403</Paragraphs>
  <Slides>38</Slides>
  <Notes>3</Notes>
  <HiddenSlides>0</HiddenSlides>
  <ScaleCrop>false</ScaleCrop>
  <HeadingPairs>
    <vt:vector size="4" baseType="variant">
      <vt:variant>
        <vt:lpstr>Theme</vt:lpstr>
      </vt:variant>
      <vt:variant>
        <vt:i4>5</vt:i4>
      </vt:variant>
      <vt:variant>
        <vt:lpstr>Slide Titles</vt:lpstr>
      </vt:variant>
      <vt:variant>
        <vt:i4>38</vt:i4>
      </vt:variant>
    </vt:vector>
  </HeadingPairs>
  <TitlesOfParts>
    <vt:vector size="43" baseType="lpstr">
      <vt:lpstr>Office Theme</vt:lpstr>
      <vt:lpstr>Office Theme</vt:lpstr>
      <vt:lpstr>Office Theme</vt:lpstr>
      <vt:lpstr>Office Theme</vt:lpstr>
      <vt:lpstr>Office Theme</vt:lpstr>
      <vt:lpstr>PowerPoint Presentation</vt:lpstr>
      <vt:lpstr>Medical Cost Personal</vt:lpstr>
      <vt:lpstr>PowerPoint Presentation</vt:lpstr>
      <vt:lpstr>Team </vt:lpstr>
      <vt:lpstr>About</vt:lpstr>
      <vt:lpstr>Content </vt:lpstr>
      <vt:lpstr>Content </vt:lpstr>
      <vt:lpstr>PowerPoint Presentation</vt:lpstr>
      <vt:lpstr>PowerPoint Presentation</vt:lpstr>
      <vt:lpstr>Analyze by describing data  </vt:lpstr>
      <vt:lpstr>Analyze by describing data</vt:lpstr>
      <vt:lpstr>Analyze by describing data </vt:lpstr>
      <vt:lpstr>DEA</vt:lpstr>
      <vt:lpstr>DEA</vt:lpstr>
      <vt:lpstr>DEA</vt:lpstr>
      <vt:lpstr>DEA </vt:lpstr>
      <vt:lpstr>DEA</vt:lpstr>
      <vt:lpstr>DEA </vt:lpstr>
      <vt:lpstr>DEA</vt:lpstr>
      <vt:lpstr>DEA </vt:lpstr>
      <vt:lpstr>DEA  </vt:lpstr>
      <vt:lpstr>DEA</vt:lpstr>
      <vt:lpstr>Conclusion </vt:lpstr>
      <vt:lpstr>Modeling  </vt:lpstr>
      <vt:lpstr>Modeling  </vt:lpstr>
      <vt:lpstr>Modeling</vt:lpstr>
      <vt:lpstr>Modeling  </vt:lpstr>
      <vt:lpstr>Modeling</vt:lpstr>
      <vt:lpstr>Modeling</vt:lpstr>
      <vt:lpstr>Modeling</vt:lpstr>
      <vt:lpstr>Modeling</vt:lpstr>
      <vt:lpstr>Modeling</vt:lpstr>
      <vt:lpstr>Modeling </vt:lpstr>
      <vt:lpstr>Modeling </vt:lpstr>
      <vt:lpstr>Where is the code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subject/>
  <dc:creator>Soon Yong Chang</dc:creator>
  <dc:description/>
  <cp:lastModifiedBy>زياد عمر يوسف حامد</cp:lastModifiedBy>
  <cp:revision>2344</cp:revision>
  <dcterms:created xsi:type="dcterms:W3CDTF">2019-07-06T14:12:49Z</dcterms:created>
  <dcterms:modified xsi:type="dcterms:W3CDTF">2021-09-01T23:00:18Z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SCPROP">
    <vt:lpwstr>NSCCustomProperty</vt:lpwstr>
  </property>
  <property fmtid="{D5CDD505-2E9C-101B-9397-08002B2CF9AE}" pid="8" name="Notes">
    <vt:i4>28</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37</vt:i4>
  </property>
</Properties>
</file>